
<file path=[Content_Types].xml><?xml version="1.0" encoding="utf-8"?>
<Types xmlns="http://schemas.openxmlformats.org/package/2006/content-types">
  <Default Extension="jpeg" ContentType="image/jpeg"/>
  <Default Extension="wav" ContentType="audio/x-wav"/>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348" r:id="rId3"/>
    <p:sldId id="256" r:id="rId4"/>
    <p:sldId id="349" r:id="rId6"/>
    <p:sldId id="258" r:id="rId7"/>
    <p:sldId id="350" r:id="rId8"/>
    <p:sldId id="351" r:id="rId9"/>
    <p:sldId id="393" r:id="rId10"/>
    <p:sldId id="282" r:id="rId11"/>
    <p:sldId id="434" r:id="rId12"/>
    <p:sldId id="474" r:id="rId13"/>
    <p:sldId id="473" r:id="rId14"/>
    <p:sldId id="283" r:id="rId15"/>
    <p:sldId id="475" r:id="rId16"/>
    <p:sldId id="285" r:id="rId17"/>
    <p:sldId id="286" r:id="rId18"/>
    <p:sldId id="265" r:id="rId19"/>
    <p:sldId id="476" r:id="rId20"/>
    <p:sldId id="477" r:id="rId21"/>
    <p:sldId id="531" r:id="rId22"/>
    <p:sldId id="533" r:id="rId23"/>
    <p:sldId id="263" r:id="rId24"/>
    <p:sldId id="481" r:id="rId25"/>
    <p:sldId id="289" r:id="rId26"/>
    <p:sldId id="513" r:id="rId27"/>
    <p:sldId id="480" r:id="rId28"/>
    <p:sldId id="296" r:id="rId29"/>
    <p:sldId id="518" r:id="rId30"/>
    <p:sldId id="519" r:id="rId31"/>
    <p:sldId id="520" r:id="rId32"/>
    <p:sldId id="522" r:id="rId33"/>
    <p:sldId id="523" r:id="rId34"/>
    <p:sldId id="311" r:id="rId35"/>
    <p:sldId id="524" r:id="rId36"/>
    <p:sldId id="525" r:id="rId37"/>
    <p:sldId id="303" r:id="rId38"/>
    <p:sldId id="526" r:id="rId39"/>
    <p:sldId id="527" r:id="rId40"/>
    <p:sldId id="528" r:id="rId41"/>
    <p:sldId id="529" r:id="rId42"/>
    <p:sldId id="304" r:id="rId43"/>
    <p:sldId id="530" r:id="rId44"/>
    <p:sldId id="532" r:id="rId4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CBAC"/>
    <a:srgbClr val="213314"/>
    <a:srgbClr val="404040"/>
    <a:srgbClr val="6565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0384" autoAdjust="0"/>
  </p:normalViewPr>
  <p:slideViewPr>
    <p:cSldViewPr snapToGrid="0">
      <p:cViewPr varScale="1">
        <p:scale>
          <a:sx n="51" d="100"/>
          <a:sy n="51" d="100"/>
        </p:scale>
        <p:origin x="145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audio1.wav>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jpeg>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png>
</file>

<file path=ppt/media/image3.png>
</file>

<file path=ppt/media/image30.jpeg>
</file>

<file path=ppt/media/image31.jpeg>
</file>

<file path=ppt/media/image32.png>
</file>

<file path=ppt/media/image33.png>
</file>

<file path=ppt/media/image34.png>
</file>

<file path=ppt/media/image35.jpeg>
</file>

<file path=ppt/media/image36.jpe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jpeg>
</file>

<file path=ppt/media/image46.png>
</file>

<file path=ppt/media/image47.png>
</file>

<file path=ppt/media/image48.png>
</file>

<file path=ppt/media/image5.pn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B9E48E68-51DA-49DF-B963-E4C7E3889FF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EE6A5CA4-9E96-47EC-B347-0159CA4FB06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幻灯片图像占位符 1"/>
          <p:cNvSpPr>
            <a:spLocks noGrp="1" noRot="1"/>
          </p:cNvSpPr>
          <p:nvPr>
            <p:ph type="sldImg"/>
          </p:nvPr>
        </p:nvSpPr>
        <p:spPr/>
      </p:sp>
      <p:sp>
        <p:nvSpPr>
          <p:cNvPr id="44034" name="文本占位符 2"/>
          <p:cNvSpPr>
            <a:spLocks noGrp="1"/>
          </p:cNvSpPr>
          <p:nvPr>
            <p:ph type="body"/>
          </p:nvPr>
        </p:nvSpPr>
        <p:spPr/>
        <p:txBody>
          <a:bodyPr wrap="square" lIns="91440" tIns="45720" rIns="91440" bIns="45720" anchor="t"/>
          <a:p>
            <a:pPr lvl="0"/>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EE6A5CA4-9E96-47EC-B347-0159CA4FB06E}"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smtClean="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924613-4AE4-47A1-995F-688A24B3495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smtClean="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924613-4AE4-47A1-995F-688A24B3495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内容与标题">
    <p:bg>
      <p:bgPr>
        <a:blipFill rotWithShape="0">
          <a:blip r:embed="rId2"/>
          <a:stretch>
            <a:fillRect/>
          </a:stretch>
        </a:blipFill>
        <a:effectLst/>
      </p:bgPr>
    </p:bg>
    <p:spTree>
      <p:nvGrpSpPr>
        <p:cNvPr id="1" name=""/>
        <p:cNvGrpSpPr/>
        <p:nvPr/>
      </p:nvGrpSpPr>
      <p:grpSpPr>
        <a:xfrm>
          <a:off x="0" y="0"/>
          <a:ext cx="0" cy="0"/>
          <a:chOff x="0" y="0"/>
          <a:chExt cx="0" cy="0"/>
        </a:xfrm>
      </p:grpSpPr>
      <p:pic>
        <p:nvPicPr>
          <p:cNvPr id="6147" name="Picture 2" descr="N:\人文学院PPT\模版\书法水墨画卷图片副本.jpg"/>
          <p:cNvPicPr>
            <a:picLocks noChangeAspect="1"/>
          </p:cNvPicPr>
          <p:nvPr userDrawn="1"/>
        </p:nvPicPr>
        <p:blipFill>
          <a:blip r:embed="rId3"/>
          <a:stretch>
            <a:fillRect/>
          </a:stretch>
        </p:blipFill>
        <p:spPr>
          <a:xfrm>
            <a:off x="0" y="0"/>
            <a:ext cx="12192000" cy="6859588"/>
          </a:xfrm>
          <a:prstGeom prst="rect">
            <a:avLst/>
          </a:prstGeom>
          <a:noFill/>
          <a:ln w="9525">
            <a:noFill/>
          </a:ln>
        </p:spPr>
      </p:pic>
      <p:sp>
        <p:nvSpPr>
          <p:cNvPr id="7" name="矩形 8"/>
          <p:cNvSpPr/>
          <p:nvPr/>
        </p:nvSpPr>
        <p:spPr>
          <a:xfrm>
            <a:off x="0" y="-11112"/>
            <a:ext cx="12192000" cy="6881813"/>
          </a:xfrm>
          <a:prstGeom prst="rect">
            <a:avLst/>
          </a:prstGeom>
          <a:blipFill dpi="0" rotWithShape="1">
            <a:blip r:embed="rId4" cstate="email">
              <a:alphaModFix amt="4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20" b="0" i="0" u="none" strike="noStrike" kern="1200" cap="none" spc="0" normalizeH="0" baseline="0" noProof="1">
              <a:ln>
                <a:noFill/>
              </a:ln>
              <a:solidFill>
                <a:schemeClr val="lt1"/>
              </a:solidFill>
              <a:effectLst/>
              <a:uLnTx/>
              <a:uFillTx/>
              <a:latin typeface="+mn-lt"/>
              <a:ea typeface="+mn-ea"/>
              <a:cs typeface="+mn-cs"/>
            </a:endParaRPr>
          </a:p>
        </p:txBody>
      </p:sp>
      <p:sp>
        <p:nvSpPr>
          <p:cNvPr id="8" name="日期占位符 1"/>
          <p:cNvSpPr>
            <a:spLocks noGrp="1"/>
          </p:cNvSpPr>
          <p:nvPr>
            <p:ph type="dt" sz="half" idx="2"/>
          </p:nvPr>
        </p:nvSpPr>
        <p:spPr>
          <a:xfrm>
            <a:off x="609600" y="6357938"/>
            <a:ext cx="2844800" cy="365125"/>
          </a:xfrm>
          <a:prstGeom prst="rect">
            <a:avLst/>
          </a:prstGeom>
        </p:spPr>
        <p:txBody>
          <a:bodyPr vert="horz" lIns="91440" tIns="45720" rIns="91440" bIns="45720" rtlCol="0" anchor="ctr"/>
          <a:lstStyle>
            <a:lvl1pPr eaLnBrk="1" fontAlgn="auto" hangingPunct="1">
              <a:spcBef>
                <a:spcPts val="0"/>
              </a:spcBef>
              <a:spcAft>
                <a:spcPts val="0"/>
              </a:spcAft>
              <a:defRPr sz="1080" noProof="1">
                <a:latin typeface="+mn-lt"/>
                <a:ea typeface="+mn-ea"/>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EC35479D-9473-4B76-ADAA-ACBE010002B6}" type="datetimeFigureOut">
              <a:rPr kumimoji="0" lang="zh-CN" altLang="en-US" sz="1080" b="0" i="0" u="none" strike="noStrike" kern="1200" cap="none" spc="0" normalizeH="0" baseline="0" noProof="1">
                <a:ln>
                  <a:noFill/>
                </a:ln>
                <a:solidFill>
                  <a:schemeClr val="tx1"/>
                </a:solidFill>
                <a:effectLst/>
                <a:uLnTx/>
                <a:uFillTx/>
                <a:latin typeface="+mn-lt"/>
                <a:ea typeface="+mn-ea"/>
                <a:cs typeface="+mn-cs"/>
              </a:rPr>
            </a:fld>
            <a:endParaRPr kumimoji="0" lang="zh-CN" altLang="en-US" sz="1080" b="0" i="0" u="none" strike="noStrike" kern="1200" cap="none" spc="0" normalizeH="0" baseline="0" noProof="1">
              <a:ln>
                <a:noFill/>
              </a:ln>
              <a:solidFill>
                <a:schemeClr val="tx1"/>
              </a:solidFill>
              <a:effectLst/>
              <a:uLnTx/>
              <a:uFillTx/>
              <a:latin typeface="+mn-lt"/>
              <a:ea typeface="+mn-ea"/>
              <a:cs typeface="+mn-cs"/>
            </a:endParaRPr>
          </a:p>
        </p:txBody>
      </p:sp>
      <p:sp>
        <p:nvSpPr>
          <p:cNvPr id="9" name="页脚占位符 2"/>
          <p:cNvSpPr>
            <a:spLocks noGrp="1"/>
          </p:cNvSpPr>
          <p:nvPr>
            <p:ph type="ftr" sz="quarter" idx="3"/>
          </p:nvPr>
        </p:nvSpPr>
        <p:spPr>
          <a:xfrm>
            <a:off x="4165600" y="6357938"/>
            <a:ext cx="3860800" cy="365125"/>
          </a:xfrm>
          <a:prstGeom prst="rect">
            <a:avLst/>
          </a:prstGeom>
          <a:noFill/>
          <a:ln w="9525">
            <a:noFill/>
            <a:miter/>
          </a:ln>
        </p:spPr>
        <p:txBody>
          <a:bodyPr vert="horz" lIns="91440" tIns="45720" rIns="91440" bIns="45720" rtlCol="0" anchor="ctr"/>
          <a:lstStyle>
            <a:lvl1pPr fontAlgn="auto">
              <a:defRPr>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000" b="0" i="0" u="none" strike="noStrike" kern="1200" cap="none" spc="0" normalizeH="0" baseline="0" noProof="1">
              <a:ln>
                <a:noFill/>
              </a:ln>
              <a:solidFill>
                <a:schemeClr val="bg1"/>
              </a:solidFill>
              <a:effectLst/>
              <a:uLnTx/>
              <a:uFillTx/>
              <a:latin typeface="+mn-lt"/>
              <a:ea typeface="+mn-ea"/>
              <a:cs typeface="+mn-cs"/>
            </a:endParaRPr>
          </a:p>
        </p:txBody>
      </p:sp>
      <p:sp>
        <p:nvSpPr>
          <p:cNvPr id="10" name="灯片编号占位符 3"/>
          <p:cNvSpPr>
            <a:spLocks noGrp="1"/>
          </p:cNvSpPr>
          <p:nvPr>
            <p:ph type="sldNum" sz="quarter" idx="4"/>
          </p:nvPr>
        </p:nvSpPr>
        <p:spPr>
          <a:xfrm>
            <a:off x="8737600" y="6357938"/>
            <a:ext cx="2844800" cy="365125"/>
          </a:xfrm>
          <a:prstGeom prst="rect">
            <a:avLst/>
          </a:prstGeom>
        </p:spPr>
        <p:txBody>
          <a:bodyPr vert="horz" lIns="91440" tIns="45720" rIns="91440" bIns="45720" rtlCol="0" anchor="ctr"/>
          <a:lstStyle>
            <a:lvl1pPr eaLnBrk="1" fontAlgn="auto" hangingPunct="1">
              <a:spcBef>
                <a:spcPts val="0"/>
              </a:spcBef>
              <a:spcAft>
                <a:spcPts val="0"/>
              </a:spcAft>
              <a:defRPr sz="1080" noProof="1">
                <a:latin typeface="+mn-lt"/>
                <a:ea typeface="+mn-ea"/>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B63AF0CE-F612-4AC4-BAD6-CDFDAAE4A6D6}" type="slidenum">
              <a:rPr kumimoji="0" lang="zh-CN" altLang="en-US" sz="1080" b="0" i="0" u="none" strike="noStrike" kern="1200" cap="none" spc="0" normalizeH="0" baseline="0" noProof="1">
                <a:ln>
                  <a:noFill/>
                </a:ln>
                <a:solidFill>
                  <a:schemeClr val="tx1"/>
                </a:solidFill>
                <a:effectLst/>
                <a:uLnTx/>
                <a:uFillTx/>
                <a:latin typeface="+mn-lt"/>
                <a:ea typeface="+mn-ea"/>
                <a:cs typeface="+mn-cs"/>
              </a:rPr>
            </a:fld>
            <a:endParaRPr kumimoji="0" lang="zh-CN" altLang="en-US" sz="1080" b="0" i="0" u="none" strike="noStrike" kern="1200" cap="none" spc="0" normalizeH="0" baseline="0" noProof="1">
              <a:ln>
                <a:noFill/>
              </a:ln>
              <a:solidFill>
                <a:schemeClr val="tx1"/>
              </a:solidFill>
              <a:effectLst/>
              <a:uLnTx/>
              <a:uFillTx/>
              <a:latin typeface="+mn-lt"/>
              <a:ea typeface="+mn-ea"/>
              <a:cs typeface="+mn-cs"/>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3.jpe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21.jpeg"/><Relationship Id="rId1" Type="http://schemas.openxmlformats.org/officeDocument/2006/relationships/image" Target="../media/image20.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22.jpeg"/><Relationship Id="rId1" Type="http://schemas.openxmlformats.org/officeDocument/2006/relationships/tags" Target="../tags/tag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4.jpeg"/><Relationship Id="rId1"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28.jpeg"/><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9.png"/><Relationship Id="rId3" Type="http://schemas.openxmlformats.org/officeDocument/2006/relationships/tags" Target="../tags/tag3.xml"/><Relationship Id="rId2" Type="http://schemas.microsoft.com/office/2007/relationships/media" Target="../media/media1.mp4"/><Relationship Id="rId1" Type="http://schemas.openxmlformats.org/officeDocument/2006/relationships/video" Target="../media/media1.mp4"/></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image" Target="../media/image30.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35.jpeg"/><Relationship Id="rId1"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37.jpeg"/><Relationship Id="rId1" Type="http://schemas.openxmlformats.org/officeDocument/2006/relationships/image" Target="../media/image36.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1.xml"/><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image" Target="../media/image38.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2.png"/><Relationship Id="rId3" Type="http://schemas.openxmlformats.org/officeDocument/2006/relationships/tags" Target="../tags/tag5.xml"/><Relationship Id="rId2" Type="http://schemas.microsoft.com/office/2007/relationships/media" Target="file:///C:\Users\Administrator\Desktop\&#31038;&#20250;&#20027;&#20041;&#25506;&#32034;&#26102;&#30340;&#24314;&#35774;&#25104;&#23601;.mp4" TargetMode="External"/><Relationship Id="rId1" Type="http://schemas.openxmlformats.org/officeDocument/2006/relationships/video" Target="file:///C:\Users\Administrator\Desktop\&#31038;&#20250;&#20027;&#20041;&#25506;&#32034;&#26102;&#30340;&#24314;&#35774;&#25104;&#23601;.mp4" TargetMode="Externa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3.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5.jpeg"/><Relationship Id="rId1" Type="http://schemas.openxmlformats.org/officeDocument/2006/relationships/image" Target="../media/image4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image" Target="../media/image4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audio" Target="../media/audio1.wav"/><Relationship Id="rId2" Type="http://schemas.openxmlformats.org/officeDocument/2006/relationships/image" Target="../media/image8.jpeg"/><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11267" name="箭头 934"/>
          <p:cNvSpPr/>
          <p:nvPr/>
        </p:nvSpPr>
        <p:spPr>
          <a:xfrm>
            <a:off x="468313" y="3324225"/>
            <a:ext cx="9764712" cy="46038"/>
          </a:xfrm>
          <a:prstGeom prst="line">
            <a:avLst/>
          </a:prstGeom>
          <a:ln w="57150" cap="flat" cmpd="sng">
            <a:solidFill>
              <a:schemeClr val="tx1"/>
            </a:solidFill>
            <a:prstDash val="solid"/>
            <a:round/>
            <a:headEnd type="none" w="med" len="med"/>
            <a:tailEnd type="triangle" w="med" len="med"/>
          </a:ln>
        </p:spPr>
      </p:sp>
      <p:sp>
        <p:nvSpPr>
          <p:cNvPr id="11268" name="直接连接符 11267"/>
          <p:cNvSpPr/>
          <p:nvPr/>
        </p:nvSpPr>
        <p:spPr>
          <a:xfrm flipV="1">
            <a:off x="468313" y="3181350"/>
            <a:ext cx="0" cy="142875"/>
          </a:xfrm>
          <a:prstGeom prst="line">
            <a:avLst/>
          </a:prstGeom>
          <a:ln w="57150" cap="flat" cmpd="sng">
            <a:solidFill>
              <a:srgbClr val="FF0000"/>
            </a:solidFill>
            <a:prstDash val="solid"/>
            <a:round/>
            <a:headEnd type="none" w="med" len="med"/>
            <a:tailEnd type="none" w="med" len="med"/>
          </a:ln>
        </p:spPr>
      </p:sp>
      <p:sp>
        <p:nvSpPr>
          <p:cNvPr id="11269" name="直接连接符 11268"/>
          <p:cNvSpPr/>
          <p:nvPr/>
        </p:nvSpPr>
        <p:spPr>
          <a:xfrm flipV="1">
            <a:off x="2085975" y="3179763"/>
            <a:ext cx="1588" cy="144462"/>
          </a:xfrm>
          <a:prstGeom prst="line">
            <a:avLst/>
          </a:prstGeom>
          <a:ln w="57150" cap="flat" cmpd="sng">
            <a:solidFill>
              <a:srgbClr val="FF0000"/>
            </a:solidFill>
            <a:prstDash val="solid"/>
            <a:round/>
            <a:headEnd type="none" w="med" len="med"/>
            <a:tailEnd type="none" w="med" len="med"/>
          </a:ln>
        </p:spPr>
      </p:sp>
      <p:sp>
        <p:nvSpPr>
          <p:cNvPr id="11270" name="直接连接符 11269"/>
          <p:cNvSpPr/>
          <p:nvPr/>
        </p:nvSpPr>
        <p:spPr>
          <a:xfrm flipV="1">
            <a:off x="3971925" y="3179763"/>
            <a:ext cx="0" cy="144462"/>
          </a:xfrm>
          <a:prstGeom prst="line">
            <a:avLst/>
          </a:prstGeom>
          <a:ln w="57150" cap="flat" cmpd="sng">
            <a:solidFill>
              <a:srgbClr val="FF0000"/>
            </a:solidFill>
            <a:prstDash val="solid"/>
            <a:round/>
            <a:headEnd type="none" w="med" len="med"/>
            <a:tailEnd type="none" w="med" len="med"/>
          </a:ln>
        </p:spPr>
      </p:sp>
      <p:sp>
        <p:nvSpPr>
          <p:cNvPr id="11271" name="直接连接符 11270"/>
          <p:cNvSpPr/>
          <p:nvPr/>
        </p:nvSpPr>
        <p:spPr>
          <a:xfrm flipV="1">
            <a:off x="5900738" y="3179763"/>
            <a:ext cx="1587" cy="144462"/>
          </a:xfrm>
          <a:prstGeom prst="line">
            <a:avLst/>
          </a:prstGeom>
          <a:ln w="57150" cap="flat" cmpd="sng">
            <a:solidFill>
              <a:srgbClr val="FF0000"/>
            </a:solidFill>
            <a:prstDash val="solid"/>
            <a:round/>
            <a:headEnd type="none" w="med" len="med"/>
            <a:tailEnd type="none" w="med" len="med"/>
          </a:ln>
        </p:spPr>
      </p:sp>
      <p:sp>
        <p:nvSpPr>
          <p:cNvPr id="11272" name="直接连接符 11271"/>
          <p:cNvSpPr/>
          <p:nvPr/>
        </p:nvSpPr>
        <p:spPr>
          <a:xfrm flipV="1">
            <a:off x="5794375" y="3179763"/>
            <a:ext cx="1588" cy="144462"/>
          </a:xfrm>
          <a:prstGeom prst="line">
            <a:avLst/>
          </a:prstGeom>
          <a:ln w="57150" cap="flat" cmpd="sng">
            <a:solidFill>
              <a:srgbClr val="FF0000"/>
            </a:solidFill>
            <a:prstDash val="solid"/>
            <a:round/>
            <a:headEnd type="none" w="med" len="med"/>
            <a:tailEnd type="none" w="med" len="med"/>
          </a:ln>
        </p:spPr>
      </p:sp>
      <p:sp>
        <p:nvSpPr>
          <p:cNvPr id="11273" name="左大括号 11272"/>
          <p:cNvSpPr/>
          <p:nvPr/>
        </p:nvSpPr>
        <p:spPr>
          <a:xfrm rot="-5340000">
            <a:off x="1093788" y="2709863"/>
            <a:ext cx="222250" cy="1473200"/>
          </a:xfrm>
          <a:prstGeom prst="leftBrace">
            <a:avLst>
              <a:gd name="adj1" fmla="val 42349"/>
              <a:gd name="adj2" fmla="val 50000"/>
            </a:avLst>
          </a:prstGeom>
          <a:noFill/>
          <a:ln w="41275" cap="flat" cmpd="sng">
            <a:solidFill>
              <a:schemeClr val="accent1"/>
            </a:solidFill>
            <a:prstDash val="solid"/>
            <a:round/>
            <a:headEnd type="none" w="med" len="med"/>
            <a:tailEnd type="none" w="med" len="med"/>
          </a:ln>
        </p:spPr>
        <p:txBody>
          <a:bodyPr anchor="t"/>
          <a:p>
            <a:endParaRPr lang="zh-CN" altLang="en-US" dirty="0">
              <a:latin typeface="Arial" panose="020B0604020202020204" pitchFamily="34" charset="0"/>
              <a:ea typeface="宋体" panose="02010600030101010101" pitchFamily="2" charset="-122"/>
            </a:endParaRPr>
          </a:p>
        </p:txBody>
      </p:sp>
      <p:sp>
        <p:nvSpPr>
          <p:cNvPr id="11274" name="左大括号 11273"/>
          <p:cNvSpPr/>
          <p:nvPr/>
        </p:nvSpPr>
        <p:spPr>
          <a:xfrm rot="-5340000">
            <a:off x="2919413" y="2557463"/>
            <a:ext cx="222250" cy="1879600"/>
          </a:xfrm>
          <a:prstGeom prst="leftBrace">
            <a:avLst>
              <a:gd name="adj1" fmla="val 52113"/>
              <a:gd name="adj2" fmla="val 50000"/>
            </a:avLst>
          </a:prstGeom>
          <a:noFill/>
          <a:ln w="41275" cap="flat" cmpd="sng">
            <a:solidFill>
              <a:schemeClr val="accent1"/>
            </a:solidFill>
            <a:prstDash val="solid"/>
            <a:round/>
            <a:headEnd type="none" w="med" len="med"/>
            <a:tailEnd type="none" w="med" len="med"/>
          </a:ln>
        </p:spPr>
        <p:txBody>
          <a:bodyPr anchor="t"/>
          <a:p>
            <a:endParaRPr lang="zh-CN" altLang="en-US" dirty="0">
              <a:latin typeface="Arial" panose="020B0604020202020204" pitchFamily="34" charset="0"/>
              <a:ea typeface="宋体" panose="02010600030101010101" pitchFamily="2" charset="-122"/>
            </a:endParaRPr>
          </a:p>
        </p:txBody>
      </p:sp>
      <p:sp>
        <p:nvSpPr>
          <p:cNvPr id="11275" name="左大括号 11274"/>
          <p:cNvSpPr/>
          <p:nvPr/>
        </p:nvSpPr>
        <p:spPr>
          <a:xfrm rot="-5400000">
            <a:off x="4756150" y="2584450"/>
            <a:ext cx="254000" cy="1825625"/>
          </a:xfrm>
          <a:prstGeom prst="leftBrace">
            <a:avLst>
              <a:gd name="adj1" fmla="val 43457"/>
              <a:gd name="adj2" fmla="val 51014"/>
            </a:avLst>
          </a:prstGeom>
          <a:noFill/>
          <a:ln w="44450" cap="flat" cmpd="sng">
            <a:solidFill>
              <a:schemeClr val="accent1"/>
            </a:solidFill>
            <a:prstDash val="solid"/>
            <a:round/>
            <a:headEnd type="none" w="med" len="med"/>
            <a:tailEnd type="none" w="med" len="med"/>
          </a:ln>
        </p:spPr>
        <p:txBody>
          <a:bodyPr anchor="t"/>
          <a:p>
            <a:endParaRPr lang="zh-CN" altLang="en-US" dirty="0">
              <a:latin typeface="Arial" panose="020B0604020202020204" pitchFamily="34" charset="0"/>
              <a:ea typeface="宋体" panose="02010600030101010101" pitchFamily="2" charset="-122"/>
            </a:endParaRPr>
          </a:p>
        </p:txBody>
      </p:sp>
      <p:sp>
        <p:nvSpPr>
          <p:cNvPr id="11276" name="文本框 11275"/>
          <p:cNvSpPr txBox="1"/>
          <p:nvPr/>
        </p:nvSpPr>
        <p:spPr>
          <a:xfrm>
            <a:off x="34925" y="2635250"/>
            <a:ext cx="1223963"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rPr>
              <a:t>1949</a:t>
            </a:r>
            <a:endParaRPr lang="zh-CN" altLang="en-US" sz="3200" b="1" dirty="0">
              <a:solidFill>
                <a:srgbClr val="FF0000"/>
              </a:solidFill>
              <a:latin typeface="黑体" panose="02010609060101010101" charset="-122"/>
              <a:ea typeface="黑体" panose="02010609060101010101" charset="-122"/>
            </a:endParaRPr>
          </a:p>
        </p:txBody>
      </p:sp>
      <p:sp>
        <p:nvSpPr>
          <p:cNvPr id="10252" name="文本框 11276"/>
          <p:cNvSpPr txBox="1"/>
          <p:nvPr/>
        </p:nvSpPr>
        <p:spPr>
          <a:xfrm>
            <a:off x="1619250" y="2635250"/>
            <a:ext cx="1154113"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1956</a:t>
            </a:r>
            <a:endParaRPr lang="zh-CN" altLang="en-US"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78" name="文本框 11277"/>
          <p:cNvSpPr txBox="1"/>
          <p:nvPr/>
        </p:nvSpPr>
        <p:spPr>
          <a:xfrm>
            <a:off x="3492500" y="2635250"/>
            <a:ext cx="1008063"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1966</a:t>
            </a:r>
            <a:endParaRPr lang="zh-CN" altLang="en-US"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79" name="文本框 11278"/>
          <p:cNvSpPr txBox="1"/>
          <p:nvPr/>
        </p:nvSpPr>
        <p:spPr>
          <a:xfrm>
            <a:off x="4892675" y="2632075"/>
            <a:ext cx="1009650"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1976</a:t>
            </a:r>
            <a:endParaRPr lang="zh-CN" altLang="en-US"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80" name="文本框 11279"/>
          <p:cNvSpPr txBox="1"/>
          <p:nvPr/>
        </p:nvSpPr>
        <p:spPr>
          <a:xfrm>
            <a:off x="5795963" y="2632075"/>
            <a:ext cx="1800225"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1978</a:t>
            </a:r>
            <a:endParaRPr lang="zh-CN" altLang="en-US"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81" name="文本框 11280"/>
          <p:cNvSpPr txBox="1"/>
          <p:nvPr/>
        </p:nvSpPr>
        <p:spPr>
          <a:xfrm>
            <a:off x="650875" y="3906838"/>
            <a:ext cx="1079500" cy="1076325"/>
          </a:xfrm>
          <a:prstGeom prst="rect">
            <a:avLst/>
          </a:prstGeom>
          <a:noFill/>
          <a:ln w="9525">
            <a:noFill/>
          </a:ln>
        </p:spPr>
        <p:txBody>
          <a:bodyPr anchor="t">
            <a:spAutoFit/>
          </a:bodyPr>
          <a:p>
            <a:r>
              <a:rPr lang="zh-CN" altLang="en-US" sz="3200" b="1" dirty="0">
                <a:latin typeface="华文中宋" panose="02010600040101010101" charset="-122"/>
                <a:ea typeface="华文中宋" panose="02010600040101010101" charset="-122"/>
              </a:rPr>
              <a:t>过渡</a:t>
            </a:r>
            <a:endParaRPr lang="zh-CN" altLang="en-US" sz="3200" b="1" dirty="0">
              <a:latin typeface="华文中宋" panose="02010600040101010101" charset="-122"/>
              <a:ea typeface="华文中宋" panose="02010600040101010101" charset="-122"/>
            </a:endParaRPr>
          </a:p>
          <a:p>
            <a:r>
              <a:rPr lang="zh-CN" altLang="en-US" sz="3200" b="1" dirty="0">
                <a:latin typeface="华文中宋" panose="02010600040101010101" charset="-122"/>
                <a:ea typeface="华文中宋" panose="02010600040101010101" charset="-122"/>
              </a:rPr>
              <a:t>时期</a:t>
            </a:r>
            <a:endParaRPr lang="zh-CN" altLang="en-US" sz="3200" b="1" dirty="0">
              <a:latin typeface="华文中宋" panose="02010600040101010101" charset="-122"/>
              <a:ea typeface="华文中宋" panose="02010600040101010101" charset="-122"/>
            </a:endParaRPr>
          </a:p>
        </p:txBody>
      </p:sp>
      <p:sp>
        <p:nvSpPr>
          <p:cNvPr id="11282" name="文本框 11281"/>
          <p:cNvSpPr txBox="1"/>
          <p:nvPr/>
        </p:nvSpPr>
        <p:spPr>
          <a:xfrm>
            <a:off x="2338388" y="3719513"/>
            <a:ext cx="1382712" cy="2861310"/>
          </a:xfrm>
          <a:prstGeom prst="rect">
            <a:avLst/>
          </a:prstGeom>
          <a:noFill/>
          <a:ln w="9525">
            <a:noFill/>
          </a:ln>
        </p:spPr>
        <p:txBody>
          <a:bodyPr anchor="t">
            <a:spAutoFit/>
          </a:bodyPr>
          <a:p>
            <a:r>
              <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rPr>
              <a:t>全面建设社会主义时期</a:t>
            </a:r>
            <a:endPar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endParaRPr>
          </a:p>
        </p:txBody>
      </p:sp>
      <p:sp>
        <p:nvSpPr>
          <p:cNvPr id="11283" name="文本框 11282"/>
          <p:cNvSpPr txBox="1"/>
          <p:nvPr/>
        </p:nvSpPr>
        <p:spPr>
          <a:xfrm>
            <a:off x="4098290" y="3907155"/>
            <a:ext cx="1570355" cy="1753235"/>
          </a:xfrm>
          <a:prstGeom prst="rect">
            <a:avLst/>
          </a:prstGeom>
          <a:noFill/>
          <a:ln w="9525">
            <a:noFill/>
          </a:ln>
        </p:spPr>
        <p:txBody>
          <a:bodyPr wrap="square" anchor="t">
            <a:spAutoFit/>
          </a:bodyPr>
          <a:p>
            <a:r>
              <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rPr>
              <a:t>文化大革命时期</a:t>
            </a:r>
            <a:endPar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endParaRPr>
          </a:p>
        </p:txBody>
      </p:sp>
      <p:sp>
        <p:nvSpPr>
          <p:cNvPr id="11284" name="文本框 11283"/>
          <p:cNvSpPr txBox="1"/>
          <p:nvPr/>
        </p:nvSpPr>
        <p:spPr>
          <a:xfrm>
            <a:off x="7035800" y="3878263"/>
            <a:ext cx="1522413" cy="2061210"/>
          </a:xfrm>
          <a:prstGeom prst="rect">
            <a:avLst/>
          </a:prstGeom>
          <a:noFill/>
          <a:ln w="9525">
            <a:noFill/>
          </a:ln>
        </p:spPr>
        <p:txBody>
          <a:bodyPr anchor="t">
            <a:spAutoFit/>
          </a:bodyPr>
          <a:p>
            <a:r>
              <a:rPr lang="zh-CN" altLang="en-US" sz="3200" b="1" dirty="0">
                <a:latin typeface="华文中宋" panose="02010600040101010101" charset="-122"/>
                <a:ea typeface="华文中宋" panose="02010600040101010101" charset="-122"/>
                <a:sym typeface="Arial" panose="020B0604020202020204" pitchFamily="34" charset="0"/>
              </a:rPr>
              <a:t>社会主义现代化建设新时期</a:t>
            </a:r>
            <a:endParaRPr lang="zh-CN" altLang="en-US" sz="3200" b="1" dirty="0">
              <a:latin typeface="华文中宋" panose="02010600040101010101" charset="-122"/>
              <a:ea typeface="华文中宋" panose="02010600040101010101" charset="-122"/>
              <a:sym typeface="Arial" panose="020B0604020202020204" pitchFamily="34" charset="0"/>
            </a:endParaRPr>
          </a:p>
        </p:txBody>
      </p:sp>
      <p:sp>
        <p:nvSpPr>
          <p:cNvPr id="10259" name="文本框 11287"/>
          <p:cNvSpPr txBox="1"/>
          <p:nvPr/>
        </p:nvSpPr>
        <p:spPr>
          <a:xfrm>
            <a:off x="2176463" y="1416050"/>
            <a:ext cx="184150" cy="366713"/>
          </a:xfrm>
          <a:prstGeom prst="rect">
            <a:avLst/>
          </a:prstGeom>
          <a:noFill/>
          <a:ln w="9525">
            <a:noFill/>
          </a:ln>
        </p:spPr>
        <p:txBody>
          <a:bodyPr wrap="none" anchor="t">
            <a:spAutoFit/>
          </a:bodyPr>
          <a:p>
            <a:endParaRPr lang="zh-CN" altLang="en-US" dirty="0">
              <a:latin typeface="黑体" panose="02010609060101010101" charset="-122"/>
              <a:ea typeface="黑体" panose="02010609060101010101" charset="-122"/>
            </a:endParaRPr>
          </a:p>
        </p:txBody>
      </p:sp>
      <p:sp>
        <p:nvSpPr>
          <p:cNvPr id="11291" name="直接连接符 11290"/>
          <p:cNvSpPr/>
          <p:nvPr/>
        </p:nvSpPr>
        <p:spPr>
          <a:xfrm>
            <a:off x="5900738" y="3370263"/>
            <a:ext cx="0" cy="215900"/>
          </a:xfrm>
          <a:prstGeom prst="line">
            <a:avLst/>
          </a:prstGeom>
          <a:ln w="57150" cap="flat" cmpd="sng">
            <a:solidFill>
              <a:schemeClr val="accent1"/>
            </a:solidFill>
            <a:prstDash val="solid"/>
            <a:round/>
            <a:headEnd type="none" w="med" len="med"/>
            <a:tailEnd type="none" w="med" len="med"/>
          </a:ln>
        </p:spPr>
      </p:sp>
      <p:sp>
        <p:nvSpPr>
          <p:cNvPr id="11292" name="直接连接符 11291"/>
          <p:cNvSpPr/>
          <p:nvPr/>
        </p:nvSpPr>
        <p:spPr>
          <a:xfrm>
            <a:off x="5902325" y="3584575"/>
            <a:ext cx="3975100" cy="1588"/>
          </a:xfrm>
          <a:prstGeom prst="line">
            <a:avLst/>
          </a:prstGeom>
          <a:ln w="38100" cap="flat" cmpd="sng">
            <a:solidFill>
              <a:schemeClr val="accent1"/>
            </a:solidFill>
            <a:prstDash val="solid"/>
            <a:round/>
            <a:headEnd type="none" w="med" len="med"/>
            <a:tailEnd type="triangle" w="med" len="med"/>
          </a:ln>
        </p:spPr>
      </p:sp>
      <p:sp>
        <p:nvSpPr>
          <p:cNvPr id="10262" name="文本框 1"/>
          <p:cNvSpPr txBox="1"/>
          <p:nvPr/>
        </p:nvSpPr>
        <p:spPr>
          <a:xfrm>
            <a:off x="3606165" y="138113"/>
            <a:ext cx="6180138" cy="829945"/>
          </a:xfrm>
          <a:prstGeom prst="rect">
            <a:avLst/>
          </a:prstGeom>
          <a:noFill/>
          <a:ln w="9525">
            <a:noFill/>
          </a:ln>
        </p:spPr>
        <p:txBody>
          <a:bodyPr anchor="t">
            <a:spAutoFit/>
          </a:bodyPr>
          <a:p>
            <a:r>
              <a:rPr lang="zh-CN" altLang="en-US" sz="4800" b="1" dirty="0">
                <a:solidFill>
                  <a:srgbClr val="FF0000"/>
                </a:solidFill>
                <a:latin typeface="华文中宋" panose="02010600040101010101" charset="-122"/>
                <a:ea typeface="华文中宋" panose="02010600040101010101" charset="-122"/>
              </a:rPr>
              <a:t>中国现代史时间轴</a:t>
            </a:r>
            <a:endParaRPr lang="zh-CN" altLang="en-US" sz="4800" b="1" dirty="0">
              <a:solidFill>
                <a:srgbClr val="FF0000"/>
              </a:solidFill>
              <a:latin typeface="华文中宋" panose="02010600040101010101" charset="-122"/>
              <a:ea typeface="华文中宋" panose="02010600040101010101" charset="-122"/>
            </a:endParaRPr>
          </a:p>
        </p:txBody>
      </p:sp>
      <p:sp>
        <p:nvSpPr>
          <p:cNvPr id="4" name="左大括号 3"/>
          <p:cNvSpPr/>
          <p:nvPr/>
        </p:nvSpPr>
        <p:spPr>
          <a:xfrm rot="-5340000" flipH="1">
            <a:off x="3648075" y="584200"/>
            <a:ext cx="695325" cy="3683000"/>
          </a:xfrm>
          <a:prstGeom prst="leftBrace">
            <a:avLst>
              <a:gd name="adj1" fmla="val 52428"/>
              <a:gd name="adj2" fmla="val 49852"/>
            </a:avLst>
          </a:prstGeom>
          <a:noFill/>
          <a:ln w="41275" cap="flat" cmpd="sng">
            <a:solidFill>
              <a:schemeClr val="accent1"/>
            </a:solidFill>
            <a:prstDash val="solid"/>
            <a:round/>
            <a:headEnd type="none" w="med" len="med"/>
            <a:tailEnd type="none" w="med" len="med"/>
          </a:ln>
        </p:spPr>
        <p:txBody>
          <a:bodyPr anchor="t"/>
          <a:p>
            <a:endParaRPr lang="zh-CN" altLang="en-US" dirty="0">
              <a:latin typeface="Arial" panose="020B0604020202020204" pitchFamily="34" charset="0"/>
              <a:ea typeface="宋体" panose="02010600030101010101" pitchFamily="2" charset="-122"/>
            </a:endParaRPr>
          </a:p>
        </p:txBody>
      </p:sp>
      <p:sp>
        <p:nvSpPr>
          <p:cNvPr id="6" name="文本框 5"/>
          <p:cNvSpPr txBox="1"/>
          <p:nvPr/>
        </p:nvSpPr>
        <p:spPr>
          <a:xfrm>
            <a:off x="2085975" y="1216025"/>
            <a:ext cx="3914775" cy="768350"/>
          </a:xfrm>
          <a:prstGeom prst="rect">
            <a:avLst/>
          </a:prstGeom>
          <a:noFill/>
          <a:ln w="9525">
            <a:noFill/>
          </a:ln>
        </p:spPr>
        <p:txBody>
          <a:bodyPr anchor="t">
            <a:spAutoFit/>
          </a:bodyPr>
          <a:p>
            <a:r>
              <a:rPr lang="en-US" altLang="zh-CN" sz="4400" b="1" dirty="0">
                <a:solidFill>
                  <a:srgbClr val="1D41D5"/>
                </a:solidFill>
                <a:latin typeface="华文中宋" panose="02010600040101010101" charset="-122"/>
                <a:ea typeface="华文中宋" panose="02010600040101010101" charset="-122"/>
                <a:cs typeface="华文中宋" panose="02010600040101010101" charset="-122"/>
              </a:rPr>
              <a:t>  </a:t>
            </a:r>
            <a:r>
              <a:rPr lang="zh-CN" altLang="en-US" sz="4400" b="1" dirty="0">
                <a:solidFill>
                  <a:srgbClr val="1D41D5"/>
                </a:solidFill>
                <a:latin typeface="华文中宋" panose="02010600040101010101" charset="-122"/>
                <a:ea typeface="华文中宋" panose="02010600040101010101" charset="-122"/>
                <a:cs typeface="华文中宋" panose="02010600040101010101" charset="-122"/>
              </a:rPr>
              <a:t>艰 辛 探 索</a:t>
            </a:r>
            <a:endParaRPr lang="zh-CN" altLang="en-US" sz="4400" b="1" dirty="0">
              <a:solidFill>
                <a:srgbClr val="1D41D5"/>
              </a:solidFill>
              <a:latin typeface="华文中宋" panose="02010600040101010101" charset="-122"/>
              <a:ea typeface="华文中宋" panose="02010600040101010101" charset="-122"/>
              <a:cs typeface="华文中宋" panose="02010600040101010101" charset="-122"/>
            </a:endParaRPr>
          </a:p>
        </p:txBody>
      </p:sp>
      <p:sp>
        <p:nvSpPr>
          <p:cNvPr id="2" name="文本框 5"/>
          <p:cNvSpPr txBox="1"/>
          <p:nvPr/>
        </p:nvSpPr>
        <p:spPr>
          <a:xfrm>
            <a:off x="6069013" y="1307148"/>
            <a:ext cx="5710237" cy="645160"/>
          </a:xfrm>
          <a:prstGeom prst="rect">
            <a:avLst/>
          </a:prstGeom>
          <a:noFill/>
          <a:ln w="9525">
            <a:noFill/>
          </a:ln>
        </p:spPr>
        <p:txBody>
          <a:bodyPr anchor="t">
            <a:spAutoFit/>
          </a:bodyPr>
          <a:p>
            <a:r>
              <a:rPr lang="en-US" altLang="zh-CN" sz="3600" b="1" dirty="0">
                <a:latin typeface="华文中宋" panose="02010600040101010101" charset="-122"/>
                <a:ea typeface="华文中宋" panose="02010600040101010101" charset="-122"/>
                <a:cs typeface="华文中宋" panose="02010600040101010101" charset="-122"/>
              </a:rPr>
              <a:t> </a:t>
            </a:r>
            <a:r>
              <a:rPr lang="zh-CN" altLang="en-US" sz="3600" b="1" dirty="0">
                <a:latin typeface="华文中宋" panose="02010600040101010101" charset="-122"/>
                <a:ea typeface="华文中宋" panose="02010600040101010101" charset="-122"/>
                <a:cs typeface="华文中宋" panose="02010600040101010101" charset="-122"/>
              </a:rPr>
              <a:t>社会主义建设道路</a:t>
            </a:r>
            <a:endParaRPr lang="zh-CN" altLang="en-US" sz="3600" b="1" dirty="0">
              <a:latin typeface="华文中宋" panose="02010600040101010101" charset="-122"/>
              <a:ea typeface="华文中宋" panose="02010600040101010101" charset="-122"/>
              <a:cs typeface="华文中宋" panose="02010600040101010101"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67"/>
                                        </p:tgtEl>
                                        <p:attrNameLst>
                                          <p:attrName>style.visibility</p:attrName>
                                        </p:attrNameLst>
                                      </p:cBhvr>
                                      <p:to>
                                        <p:strVal val="visible"/>
                                      </p:to>
                                    </p:set>
                                    <p:animEffect transition="in" filter="wipe(down)">
                                      <p:cBhvr>
                                        <p:cTn id="7" dur="500"/>
                                        <p:tgtEl>
                                          <p:spTgt spid="11267"/>
                                        </p:tgtEl>
                                      </p:cBhvr>
                                    </p:animEffect>
                                  </p:childTnLst>
                                </p:cTn>
                              </p:par>
                              <p:par>
                                <p:cTn id="8" presetID="22" presetClass="entr" presetSubtype="4" fill="hold" nodeType="withEffect">
                                  <p:stCondLst>
                                    <p:cond delay="0"/>
                                  </p:stCondLst>
                                  <p:childTnLst>
                                    <p:set>
                                      <p:cBhvr>
                                        <p:cTn id="9" dur="1" fill="hold">
                                          <p:stCondLst>
                                            <p:cond delay="0"/>
                                          </p:stCondLst>
                                        </p:cTn>
                                        <p:tgtEl>
                                          <p:spTgt spid="11268"/>
                                        </p:tgtEl>
                                        <p:attrNameLst>
                                          <p:attrName>style.visibility</p:attrName>
                                        </p:attrNameLst>
                                      </p:cBhvr>
                                      <p:to>
                                        <p:strVal val="visible"/>
                                      </p:to>
                                    </p:set>
                                    <p:animEffect transition="in" filter="wipe(down)">
                                      <p:cBhvr>
                                        <p:cTn id="10" dur="500"/>
                                        <p:tgtEl>
                                          <p:spTgt spid="11268"/>
                                        </p:tgtEl>
                                      </p:cBhvr>
                                    </p:animEffect>
                                  </p:childTnLst>
                                </p:cTn>
                              </p:par>
                              <p:par>
                                <p:cTn id="11" presetID="22" presetClass="entr" presetSubtype="4" fill="hold" nodeType="withEffect">
                                  <p:stCondLst>
                                    <p:cond delay="0"/>
                                  </p:stCondLst>
                                  <p:childTnLst>
                                    <p:set>
                                      <p:cBhvr>
                                        <p:cTn id="12" dur="1" fill="hold">
                                          <p:stCondLst>
                                            <p:cond delay="0"/>
                                          </p:stCondLst>
                                        </p:cTn>
                                        <p:tgtEl>
                                          <p:spTgt spid="11269"/>
                                        </p:tgtEl>
                                        <p:attrNameLst>
                                          <p:attrName>style.visibility</p:attrName>
                                        </p:attrNameLst>
                                      </p:cBhvr>
                                      <p:to>
                                        <p:strVal val="visible"/>
                                      </p:to>
                                    </p:set>
                                    <p:animEffect transition="in" filter="wipe(down)">
                                      <p:cBhvr>
                                        <p:cTn id="13" dur="500"/>
                                        <p:tgtEl>
                                          <p:spTgt spid="11269"/>
                                        </p:tgtEl>
                                      </p:cBhvr>
                                    </p:animEffect>
                                  </p:childTnLst>
                                </p:cTn>
                              </p:par>
                              <p:par>
                                <p:cTn id="14" presetID="22" presetClass="entr" presetSubtype="4" fill="hold" nodeType="withEffect">
                                  <p:stCondLst>
                                    <p:cond delay="0"/>
                                  </p:stCondLst>
                                  <p:childTnLst>
                                    <p:set>
                                      <p:cBhvr>
                                        <p:cTn id="15" dur="1" fill="hold">
                                          <p:stCondLst>
                                            <p:cond delay="0"/>
                                          </p:stCondLst>
                                        </p:cTn>
                                        <p:tgtEl>
                                          <p:spTgt spid="11270"/>
                                        </p:tgtEl>
                                        <p:attrNameLst>
                                          <p:attrName>style.visibility</p:attrName>
                                        </p:attrNameLst>
                                      </p:cBhvr>
                                      <p:to>
                                        <p:strVal val="visible"/>
                                      </p:to>
                                    </p:set>
                                    <p:animEffect transition="in" filter="wipe(down)">
                                      <p:cBhvr>
                                        <p:cTn id="16" dur="500"/>
                                        <p:tgtEl>
                                          <p:spTgt spid="11270"/>
                                        </p:tgtEl>
                                      </p:cBhvr>
                                    </p:animEffect>
                                  </p:childTnLst>
                                </p:cTn>
                              </p:par>
                              <p:par>
                                <p:cTn id="17" presetID="22" presetClass="entr" presetSubtype="4" fill="hold" nodeType="withEffect">
                                  <p:stCondLst>
                                    <p:cond delay="0"/>
                                  </p:stCondLst>
                                  <p:childTnLst>
                                    <p:set>
                                      <p:cBhvr>
                                        <p:cTn id="18" dur="1" fill="hold">
                                          <p:stCondLst>
                                            <p:cond delay="0"/>
                                          </p:stCondLst>
                                        </p:cTn>
                                        <p:tgtEl>
                                          <p:spTgt spid="11271"/>
                                        </p:tgtEl>
                                        <p:attrNameLst>
                                          <p:attrName>style.visibility</p:attrName>
                                        </p:attrNameLst>
                                      </p:cBhvr>
                                      <p:to>
                                        <p:strVal val="visible"/>
                                      </p:to>
                                    </p:set>
                                    <p:animEffect transition="in" filter="wipe(down)">
                                      <p:cBhvr>
                                        <p:cTn id="19" dur="500"/>
                                        <p:tgtEl>
                                          <p:spTgt spid="11271"/>
                                        </p:tgtEl>
                                      </p:cBhvr>
                                    </p:animEffect>
                                  </p:childTnLst>
                                </p:cTn>
                              </p:par>
                              <p:par>
                                <p:cTn id="20" presetID="22" presetClass="entr" presetSubtype="4" fill="hold" nodeType="withEffect">
                                  <p:stCondLst>
                                    <p:cond delay="0"/>
                                  </p:stCondLst>
                                  <p:childTnLst>
                                    <p:set>
                                      <p:cBhvr>
                                        <p:cTn id="21" dur="1" fill="hold">
                                          <p:stCondLst>
                                            <p:cond delay="0"/>
                                          </p:stCondLst>
                                        </p:cTn>
                                        <p:tgtEl>
                                          <p:spTgt spid="11272"/>
                                        </p:tgtEl>
                                        <p:attrNameLst>
                                          <p:attrName>style.visibility</p:attrName>
                                        </p:attrNameLst>
                                      </p:cBhvr>
                                      <p:to>
                                        <p:strVal val="visible"/>
                                      </p:to>
                                    </p:set>
                                    <p:animEffect transition="in" filter="wipe(down)">
                                      <p:cBhvr>
                                        <p:cTn id="22" dur="500"/>
                                        <p:tgtEl>
                                          <p:spTgt spid="1127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1276"/>
                                        </p:tgtEl>
                                        <p:attrNameLst>
                                          <p:attrName>style.visibility</p:attrName>
                                        </p:attrNameLst>
                                      </p:cBhvr>
                                      <p:to>
                                        <p:strVal val="visible"/>
                                      </p:to>
                                    </p:set>
                                    <p:animEffect transition="in" filter="wipe(down)">
                                      <p:cBhvr>
                                        <p:cTn id="27" dur="500"/>
                                        <p:tgtEl>
                                          <p:spTgt spid="11276"/>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0252"/>
                                        </p:tgtEl>
                                        <p:attrNameLst>
                                          <p:attrName>style.visibility</p:attrName>
                                        </p:attrNameLst>
                                      </p:cBhvr>
                                      <p:to>
                                        <p:strVal val="visible"/>
                                      </p:to>
                                    </p:set>
                                    <p:animEffect transition="in" filter="wipe(down)">
                                      <p:cBhvr>
                                        <p:cTn id="30" dur="500"/>
                                        <p:tgtEl>
                                          <p:spTgt spid="10252"/>
                                        </p:tgtEl>
                                      </p:cBhvr>
                                    </p:animEffect>
                                  </p:childTnLst>
                                </p:cTn>
                              </p:par>
                              <p:par>
                                <p:cTn id="31" presetID="22" presetClass="entr" presetSubtype="4" fill="hold" nodeType="withEffect">
                                  <p:stCondLst>
                                    <p:cond delay="0"/>
                                  </p:stCondLst>
                                  <p:childTnLst>
                                    <p:set>
                                      <p:cBhvr>
                                        <p:cTn id="32" dur="1" fill="hold">
                                          <p:stCondLst>
                                            <p:cond delay="0"/>
                                          </p:stCondLst>
                                        </p:cTn>
                                        <p:tgtEl>
                                          <p:spTgt spid="11273"/>
                                        </p:tgtEl>
                                        <p:attrNameLst>
                                          <p:attrName>style.visibility</p:attrName>
                                        </p:attrNameLst>
                                      </p:cBhvr>
                                      <p:to>
                                        <p:strVal val="visible"/>
                                      </p:to>
                                    </p:set>
                                    <p:animEffect transition="in" filter="wipe(down)">
                                      <p:cBhvr>
                                        <p:cTn id="33" dur="500"/>
                                        <p:tgtEl>
                                          <p:spTgt spid="11273"/>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ntr" presetSubtype="16" fill="hold" grpId="0" nodeType="clickEffect">
                                  <p:stCondLst>
                                    <p:cond delay="0"/>
                                  </p:stCondLst>
                                  <p:childTnLst>
                                    <p:set>
                                      <p:cBhvr>
                                        <p:cTn id="37" dur="1" fill="hold">
                                          <p:stCondLst>
                                            <p:cond delay="0"/>
                                          </p:stCondLst>
                                        </p:cTn>
                                        <p:tgtEl>
                                          <p:spTgt spid="11281"/>
                                        </p:tgtEl>
                                        <p:attrNameLst>
                                          <p:attrName>style.visibility</p:attrName>
                                        </p:attrNameLst>
                                      </p:cBhvr>
                                      <p:to>
                                        <p:strVal val="visible"/>
                                      </p:to>
                                    </p:set>
                                    <p:animEffect transition="in" filter="diamond(in)">
                                      <p:cBhvr>
                                        <p:cTn id="38" dur="500"/>
                                        <p:tgtEl>
                                          <p:spTgt spid="11281"/>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11270"/>
                                        </p:tgtEl>
                                        <p:attrNameLst>
                                          <p:attrName>style.visibility</p:attrName>
                                        </p:attrNameLst>
                                      </p:cBhvr>
                                      <p:to>
                                        <p:strVal val="visible"/>
                                      </p:to>
                                    </p:set>
                                    <p:animEffect transition="in" filter="wipe(down)">
                                      <p:cBhvr>
                                        <p:cTn id="43" dur="500"/>
                                        <p:tgtEl>
                                          <p:spTgt spid="11270"/>
                                        </p:tgtEl>
                                      </p:cBhvr>
                                    </p:animEffect>
                                  </p:childTnLst>
                                </p:cTn>
                              </p:par>
                              <p:par>
                                <p:cTn id="44" presetID="22" presetClass="entr" presetSubtype="4" fill="hold" nodeType="withEffect">
                                  <p:stCondLst>
                                    <p:cond delay="0"/>
                                  </p:stCondLst>
                                  <p:childTnLst>
                                    <p:set>
                                      <p:cBhvr>
                                        <p:cTn id="45" dur="1" fill="hold">
                                          <p:stCondLst>
                                            <p:cond delay="0"/>
                                          </p:stCondLst>
                                        </p:cTn>
                                        <p:tgtEl>
                                          <p:spTgt spid="11274"/>
                                        </p:tgtEl>
                                        <p:attrNameLst>
                                          <p:attrName>style.visibility</p:attrName>
                                        </p:attrNameLst>
                                      </p:cBhvr>
                                      <p:to>
                                        <p:strVal val="visible"/>
                                      </p:to>
                                    </p:set>
                                    <p:animEffect transition="in" filter="wipe(down)">
                                      <p:cBhvr>
                                        <p:cTn id="46" dur="500"/>
                                        <p:tgtEl>
                                          <p:spTgt spid="11274"/>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11278"/>
                                        </p:tgtEl>
                                        <p:attrNameLst>
                                          <p:attrName>style.visibility</p:attrName>
                                        </p:attrNameLst>
                                      </p:cBhvr>
                                      <p:to>
                                        <p:strVal val="visible"/>
                                      </p:to>
                                    </p:set>
                                    <p:animEffect transition="in" filter="wipe(down)">
                                      <p:cBhvr>
                                        <p:cTn id="49" dur="500"/>
                                        <p:tgtEl>
                                          <p:spTgt spid="11278"/>
                                        </p:tgtEl>
                                      </p:cBhvr>
                                    </p:animEffect>
                                  </p:childTnLst>
                                </p:cTn>
                              </p:par>
                            </p:childTnLst>
                          </p:cTn>
                        </p:par>
                      </p:childTnLst>
                    </p:cTn>
                  </p:par>
                  <p:par>
                    <p:cTn id="50" fill="hold">
                      <p:stCondLst>
                        <p:cond delay="indefinite"/>
                      </p:stCondLst>
                      <p:childTnLst>
                        <p:par>
                          <p:cTn id="51" fill="hold">
                            <p:stCondLst>
                              <p:cond delay="0"/>
                            </p:stCondLst>
                            <p:childTnLst>
                              <p:par>
                                <p:cTn id="52" presetID="3" presetClass="entr" presetSubtype="10" fill="hold" grpId="0" nodeType="clickEffect">
                                  <p:stCondLst>
                                    <p:cond delay="0"/>
                                  </p:stCondLst>
                                  <p:childTnLst>
                                    <p:set>
                                      <p:cBhvr>
                                        <p:cTn id="53" dur="1" fill="hold">
                                          <p:stCondLst>
                                            <p:cond delay="0"/>
                                          </p:stCondLst>
                                        </p:cTn>
                                        <p:tgtEl>
                                          <p:spTgt spid="11282"/>
                                        </p:tgtEl>
                                        <p:attrNameLst>
                                          <p:attrName>style.visibility</p:attrName>
                                        </p:attrNameLst>
                                      </p:cBhvr>
                                      <p:to>
                                        <p:strVal val="visible"/>
                                      </p:to>
                                    </p:set>
                                    <p:animEffect transition="in" filter="blinds(horizontal)">
                                      <p:cBhvr>
                                        <p:cTn id="54" dur="500"/>
                                        <p:tgtEl>
                                          <p:spTgt spid="11282"/>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11279"/>
                                        </p:tgtEl>
                                        <p:attrNameLst>
                                          <p:attrName>style.visibility</p:attrName>
                                        </p:attrNameLst>
                                      </p:cBhvr>
                                      <p:to>
                                        <p:strVal val="visible"/>
                                      </p:to>
                                    </p:set>
                                    <p:animEffect transition="in" filter="wipe(down)">
                                      <p:cBhvr>
                                        <p:cTn id="59" dur="500"/>
                                        <p:tgtEl>
                                          <p:spTgt spid="11279"/>
                                        </p:tgtEl>
                                      </p:cBhvr>
                                    </p:animEffect>
                                  </p:childTnLst>
                                </p:cTn>
                              </p:par>
                              <p:par>
                                <p:cTn id="60" presetID="22" presetClass="entr" presetSubtype="4" fill="hold" nodeType="withEffect">
                                  <p:stCondLst>
                                    <p:cond delay="0"/>
                                  </p:stCondLst>
                                  <p:childTnLst>
                                    <p:set>
                                      <p:cBhvr>
                                        <p:cTn id="61" dur="1" fill="hold">
                                          <p:stCondLst>
                                            <p:cond delay="0"/>
                                          </p:stCondLst>
                                        </p:cTn>
                                        <p:tgtEl>
                                          <p:spTgt spid="11275"/>
                                        </p:tgtEl>
                                        <p:attrNameLst>
                                          <p:attrName>style.visibility</p:attrName>
                                        </p:attrNameLst>
                                      </p:cBhvr>
                                      <p:to>
                                        <p:strVal val="visible"/>
                                      </p:to>
                                    </p:set>
                                    <p:animEffect transition="in" filter="wipe(down)">
                                      <p:cBhvr>
                                        <p:cTn id="62" dur="500"/>
                                        <p:tgtEl>
                                          <p:spTgt spid="11275"/>
                                        </p:tgtEl>
                                      </p:cBhvr>
                                    </p:animEffect>
                                  </p:childTnLst>
                                </p:cTn>
                              </p:par>
                            </p:childTnLst>
                          </p:cTn>
                        </p:par>
                      </p:childTnLst>
                    </p:cTn>
                  </p:par>
                  <p:par>
                    <p:cTn id="63" fill="hold">
                      <p:stCondLst>
                        <p:cond delay="indefinite"/>
                      </p:stCondLst>
                      <p:childTnLst>
                        <p:par>
                          <p:cTn id="64" fill="hold">
                            <p:stCondLst>
                              <p:cond delay="0"/>
                            </p:stCondLst>
                            <p:childTnLst>
                              <p:par>
                                <p:cTn id="65" presetID="8" presetClass="entr" presetSubtype="16" fill="hold" grpId="0" nodeType="clickEffect">
                                  <p:stCondLst>
                                    <p:cond delay="0"/>
                                  </p:stCondLst>
                                  <p:childTnLst>
                                    <p:set>
                                      <p:cBhvr>
                                        <p:cTn id="66" dur="1" fill="hold">
                                          <p:stCondLst>
                                            <p:cond delay="0"/>
                                          </p:stCondLst>
                                        </p:cTn>
                                        <p:tgtEl>
                                          <p:spTgt spid="11283"/>
                                        </p:tgtEl>
                                        <p:attrNameLst>
                                          <p:attrName>style.visibility</p:attrName>
                                        </p:attrNameLst>
                                      </p:cBhvr>
                                      <p:to>
                                        <p:strVal val="visible"/>
                                      </p:to>
                                    </p:set>
                                    <p:animEffect transition="in" filter="diamond(in)">
                                      <p:cBhvr>
                                        <p:cTn id="67" dur="500"/>
                                        <p:tgtEl>
                                          <p:spTgt spid="1128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11280"/>
                                        </p:tgtEl>
                                        <p:attrNameLst>
                                          <p:attrName>style.visibility</p:attrName>
                                        </p:attrNameLst>
                                      </p:cBhvr>
                                      <p:to>
                                        <p:strVal val="visible"/>
                                      </p:to>
                                    </p:set>
                                    <p:animEffect transition="in" filter="wipe(down)">
                                      <p:cBhvr>
                                        <p:cTn id="72" dur="500"/>
                                        <p:tgtEl>
                                          <p:spTgt spid="11280"/>
                                        </p:tgtEl>
                                      </p:cBhvr>
                                    </p:animEffect>
                                  </p:childTnLst>
                                </p:cTn>
                              </p:par>
                              <p:par>
                                <p:cTn id="73" presetID="22" presetClass="entr" presetSubtype="4" fill="hold" nodeType="withEffect">
                                  <p:stCondLst>
                                    <p:cond delay="0"/>
                                  </p:stCondLst>
                                  <p:childTnLst>
                                    <p:set>
                                      <p:cBhvr>
                                        <p:cTn id="74" dur="1" fill="hold">
                                          <p:stCondLst>
                                            <p:cond delay="0"/>
                                          </p:stCondLst>
                                        </p:cTn>
                                        <p:tgtEl>
                                          <p:spTgt spid="11291"/>
                                        </p:tgtEl>
                                        <p:attrNameLst>
                                          <p:attrName>style.visibility</p:attrName>
                                        </p:attrNameLst>
                                      </p:cBhvr>
                                      <p:to>
                                        <p:strVal val="visible"/>
                                      </p:to>
                                    </p:set>
                                    <p:animEffect transition="in" filter="wipe(down)">
                                      <p:cBhvr>
                                        <p:cTn id="75" dur="500"/>
                                        <p:tgtEl>
                                          <p:spTgt spid="11291"/>
                                        </p:tgtEl>
                                      </p:cBhvr>
                                    </p:animEffect>
                                  </p:childTnLst>
                                </p:cTn>
                              </p:par>
                              <p:par>
                                <p:cTn id="76" presetID="22" presetClass="entr" presetSubtype="4" fill="hold" nodeType="withEffect">
                                  <p:stCondLst>
                                    <p:cond delay="0"/>
                                  </p:stCondLst>
                                  <p:childTnLst>
                                    <p:set>
                                      <p:cBhvr>
                                        <p:cTn id="77" dur="1" fill="hold">
                                          <p:stCondLst>
                                            <p:cond delay="0"/>
                                          </p:stCondLst>
                                        </p:cTn>
                                        <p:tgtEl>
                                          <p:spTgt spid="11292"/>
                                        </p:tgtEl>
                                        <p:attrNameLst>
                                          <p:attrName>style.visibility</p:attrName>
                                        </p:attrNameLst>
                                      </p:cBhvr>
                                      <p:to>
                                        <p:strVal val="visible"/>
                                      </p:to>
                                    </p:set>
                                    <p:animEffect transition="in" filter="wipe(down)">
                                      <p:cBhvr>
                                        <p:cTn id="78" dur="500"/>
                                        <p:tgtEl>
                                          <p:spTgt spid="11292"/>
                                        </p:tgtEl>
                                      </p:cBhvr>
                                    </p:animEffect>
                                  </p:childTnLst>
                                </p:cTn>
                              </p:par>
                            </p:childTnLst>
                          </p:cTn>
                        </p:par>
                      </p:childTnLst>
                    </p:cTn>
                  </p:par>
                  <p:par>
                    <p:cTn id="79" fill="hold">
                      <p:stCondLst>
                        <p:cond delay="indefinite"/>
                      </p:stCondLst>
                      <p:childTnLst>
                        <p:par>
                          <p:cTn id="80" fill="hold">
                            <p:stCondLst>
                              <p:cond delay="0"/>
                            </p:stCondLst>
                            <p:childTnLst>
                              <p:par>
                                <p:cTn id="81" presetID="8" presetClass="entr" presetSubtype="16" fill="hold" nodeType="clickEffect">
                                  <p:stCondLst>
                                    <p:cond delay="0"/>
                                  </p:stCondLst>
                                  <p:childTnLst>
                                    <p:set>
                                      <p:cBhvr>
                                        <p:cTn id="82" dur="1" fill="hold">
                                          <p:stCondLst>
                                            <p:cond delay="0"/>
                                          </p:stCondLst>
                                        </p:cTn>
                                        <p:tgtEl>
                                          <p:spTgt spid="11284">
                                            <p:txEl>
                                              <p:charRg st="0" end="13"/>
                                            </p:txEl>
                                          </p:spTgt>
                                        </p:tgtEl>
                                        <p:attrNameLst>
                                          <p:attrName>style.visibility</p:attrName>
                                        </p:attrNameLst>
                                      </p:cBhvr>
                                      <p:to>
                                        <p:strVal val="visible"/>
                                      </p:to>
                                    </p:set>
                                    <p:animEffect transition="in" filter="diamond(in)">
                                      <p:cBhvr>
                                        <p:cTn id="83" dur="500"/>
                                        <p:tgtEl>
                                          <p:spTgt spid="11284">
                                            <p:txEl>
                                              <p:charRg st="0" end="13"/>
                                            </p:txEl>
                                          </p:spTgt>
                                        </p:tgtEl>
                                      </p:cBhvr>
                                    </p:animEffect>
                                  </p:childTnLst>
                                </p:cTn>
                              </p:par>
                              <p:par>
                                <p:cTn id="84" presetID="22" presetClass="entr" presetSubtype="4" fill="hold" nodeType="with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down)">
                                      <p:cBhvr>
                                        <p:cTn id="86" dur="500"/>
                                        <p:tgtEl>
                                          <p:spTgt spid="4"/>
                                        </p:tgtEl>
                                      </p:cBhvr>
                                    </p:animEffect>
                                  </p:childTnLst>
                                </p:cTn>
                              </p:par>
                            </p:childTnLst>
                          </p:cTn>
                        </p:par>
                      </p:childTnLst>
                    </p:cTn>
                  </p:par>
                  <p:par>
                    <p:cTn id="87" fill="hold">
                      <p:stCondLst>
                        <p:cond delay="indefinite"/>
                      </p:stCondLst>
                      <p:childTnLst>
                        <p:par>
                          <p:cTn id="88" fill="hold">
                            <p:stCondLst>
                              <p:cond delay="0"/>
                            </p:stCondLst>
                            <p:childTnLst>
                              <p:par>
                                <p:cTn id="89" presetID="8" presetClass="entr" presetSubtype="16" fill="hold" grpId="0" nodeType="clickEffect">
                                  <p:stCondLst>
                                    <p:cond delay="0"/>
                                  </p:stCondLst>
                                  <p:childTnLst>
                                    <p:set>
                                      <p:cBhvr>
                                        <p:cTn id="90" dur="1" fill="hold">
                                          <p:stCondLst>
                                            <p:cond delay="0"/>
                                          </p:stCondLst>
                                        </p:cTn>
                                        <p:tgtEl>
                                          <p:spTgt spid="6"/>
                                        </p:tgtEl>
                                        <p:attrNameLst>
                                          <p:attrName>style.visibility</p:attrName>
                                        </p:attrNameLst>
                                      </p:cBhvr>
                                      <p:to>
                                        <p:strVal val="visible"/>
                                      </p:to>
                                    </p:set>
                                    <p:animEffect transition="in" filter="diamond(in)">
                                      <p:cBhvr>
                                        <p:cTn id="91" dur="500"/>
                                        <p:tgtEl>
                                          <p:spTgt spid="6"/>
                                        </p:tgtEl>
                                      </p:cBhvr>
                                    </p:animEffect>
                                  </p:childTnLst>
                                </p:cTn>
                              </p:par>
                            </p:childTnLst>
                          </p:cTn>
                        </p:par>
                      </p:childTnLst>
                    </p:cTn>
                  </p:par>
                  <p:par>
                    <p:cTn id="92" fill="hold">
                      <p:stCondLst>
                        <p:cond delay="indefinite"/>
                      </p:stCondLst>
                      <p:childTnLst>
                        <p:par>
                          <p:cTn id="93" fill="hold">
                            <p:stCondLst>
                              <p:cond delay="0"/>
                            </p:stCondLst>
                            <p:childTnLst>
                              <p:par>
                                <p:cTn id="94" presetID="8" presetClass="entr" presetSubtype="16" fill="hold" grpId="0" nodeType="clickEffect">
                                  <p:stCondLst>
                                    <p:cond delay="0"/>
                                  </p:stCondLst>
                                  <p:childTnLst>
                                    <p:set>
                                      <p:cBhvr>
                                        <p:cTn id="95" dur="1" fill="hold">
                                          <p:stCondLst>
                                            <p:cond delay="0"/>
                                          </p:stCondLst>
                                        </p:cTn>
                                        <p:tgtEl>
                                          <p:spTgt spid="2"/>
                                        </p:tgtEl>
                                        <p:attrNameLst>
                                          <p:attrName>style.visibility</p:attrName>
                                        </p:attrNameLst>
                                      </p:cBhvr>
                                      <p:to>
                                        <p:strVal val="visible"/>
                                      </p:to>
                                    </p:set>
                                    <p:animEffect transition="in" filter="diamond(in)">
                                      <p:cBhvr>
                                        <p:cTn id="9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6" grpId="0"/>
      <p:bldP spid="10252" grpId="0"/>
      <p:bldP spid="11278" grpId="0"/>
      <p:bldP spid="11279" grpId="0"/>
      <p:bldP spid="11280" grpId="0"/>
      <p:bldP spid="11281" grpId="0"/>
      <p:bldP spid="11282" grpId="0"/>
      <p:bldP spid="11283" grpId="0"/>
      <p:bldP spid="6"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52"/>
          <p:cNvCxnSpPr/>
          <p:nvPr/>
        </p:nvCxnSpPr>
        <p:spPr>
          <a:xfrm>
            <a:off x="1517631" y="247444"/>
            <a:ext cx="0" cy="249464"/>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797425" y="316230"/>
            <a:ext cx="6969760" cy="6332855"/>
            <a:chOff x="7555" y="498"/>
            <a:chExt cx="10976" cy="9973"/>
          </a:xfrm>
        </p:grpSpPr>
        <p:grpSp>
          <p:nvGrpSpPr>
            <p:cNvPr id="5" name="组合 4"/>
            <p:cNvGrpSpPr/>
            <p:nvPr/>
          </p:nvGrpSpPr>
          <p:grpSpPr>
            <a:xfrm>
              <a:off x="7555" y="1195"/>
              <a:ext cx="10977" cy="9277"/>
              <a:chOff x="7555" y="2186"/>
              <a:chExt cx="9545" cy="8295"/>
            </a:xfrm>
          </p:grpSpPr>
          <p:sp>
            <p:nvSpPr>
              <p:cNvPr id="21" name="AutoShape 2"/>
              <p:cNvSpPr>
                <a:spLocks noChangeArrowheads="1"/>
              </p:cNvSpPr>
              <p:nvPr/>
            </p:nvSpPr>
            <p:spPr bwMode="auto">
              <a:xfrm>
                <a:off x="8021" y="9279"/>
                <a:ext cx="686" cy="571"/>
              </a:xfrm>
              <a:prstGeom prst="cube">
                <a:avLst>
                  <a:gd name="adj" fmla="val 25000"/>
                </a:avLst>
              </a:prstGeom>
              <a:gradFill rotWithShape="1">
                <a:gsLst>
                  <a:gs pos="0">
                    <a:srgbClr val="800000">
                      <a:gamma/>
                      <a:shade val="46275"/>
                      <a:invGamma/>
                    </a:srgbClr>
                  </a:gs>
                  <a:gs pos="50000">
                    <a:srgbClr val="800000"/>
                  </a:gs>
                  <a:gs pos="100000">
                    <a:srgbClr val="800000">
                      <a:gamma/>
                      <a:shade val="46275"/>
                      <a:invGamma/>
                    </a:srgbClr>
                  </a:gs>
                </a:gsLst>
                <a:lin ang="0" scaled="1"/>
              </a:gradFill>
              <a:ln w="9525">
                <a:solidFill>
                  <a:schemeClr val="tx1"/>
                </a:solidFill>
                <a:miter lim="800000"/>
              </a:ln>
              <a:effectLst/>
            </p:spPr>
            <p:txBody>
              <a:bodyPr wrap="none" anchor="ctr"/>
              <a:lstStyle/>
              <a:p>
                <a:pPr algn="ctr"/>
                <a:endParaRPr kumimoji="1" lang="zh-CN" altLang="zh-CN" sz="2285" b="1">
                  <a:solidFill>
                    <a:srgbClr val="993300"/>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p:txBody>
          </p:sp>
          <p:sp>
            <p:nvSpPr>
              <p:cNvPr id="22" name="AutoShape 3"/>
              <p:cNvSpPr>
                <a:spLocks noChangeArrowheads="1"/>
              </p:cNvSpPr>
              <p:nvPr/>
            </p:nvSpPr>
            <p:spPr bwMode="auto">
              <a:xfrm>
                <a:off x="9500" y="8479"/>
                <a:ext cx="686" cy="1371"/>
              </a:xfrm>
              <a:prstGeom prst="cube">
                <a:avLst>
                  <a:gd name="adj" fmla="val 25000"/>
                </a:avLst>
              </a:prstGeom>
              <a:gradFill rotWithShape="1">
                <a:gsLst>
                  <a:gs pos="0">
                    <a:srgbClr val="808000">
                      <a:gamma/>
                      <a:shade val="46275"/>
                      <a:invGamma/>
                    </a:srgbClr>
                  </a:gs>
                  <a:gs pos="50000">
                    <a:srgbClr val="808000"/>
                  </a:gs>
                  <a:gs pos="100000">
                    <a:srgbClr val="80800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3" name="AutoShape 4"/>
              <p:cNvSpPr>
                <a:spLocks noChangeArrowheads="1"/>
              </p:cNvSpPr>
              <p:nvPr/>
            </p:nvSpPr>
            <p:spPr bwMode="auto">
              <a:xfrm>
                <a:off x="11026" y="7588"/>
                <a:ext cx="686" cy="2286"/>
              </a:xfrm>
              <a:prstGeom prst="cube">
                <a:avLst>
                  <a:gd name="adj" fmla="val 25000"/>
                </a:avLst>
              </a:prstGeom>
              <a:gradFill rotWithShape="1">
                <a:gsLst>
                  <a:gs pos="0">
                    <a:srgbClr val="808080">
                      <a:gamma/>
                      <a:shade val="46275"/>
                      <a:invGamma/>
                    </a:srgbClr>
                  </a:gs>
                  <a:gs pos="50000">
                    <a:srgbClr val="808080"/>
                  </a:gs>
                  <a:gs pos="100000">
                    <a:srgbClr val="80808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4" name="AutoShape 5"/>
              <p:cNvSpPr>
                <a:spLocks noChangeArrowheads="1"/>
              </p:cNvSpPr>
              <p:nvPr/>
            </p:nvSpPr>
            <p:spPr bwMode="auto">
              <a:xfrm>
                <a:off x="14764" y="2764"/>
                <a:ext cx="686" cy="7086"/>
              </a:xfrm>
              <a:prstGeom prst="cube">
                <a:avLst>
                  <a:gd name="adj" fmla="val 25000"/>
                </a:avLst>
              </a:prstGeom>
              <a:gradFill rotWithShape="1">
                <a:gsLst>
                  <a:gs pos="0">
                    <a:srgbClr val="FFCC00">
                      <a:gamma/>
                      <a:shade val="46275"/>
                      <a:invGamma/>
                    </a:srgbClr>
                  </a:gs>
                  <a:gs pos="50000">
                    <a:srgbClr val="FFCC00"/>
                  </a:gs>
                  <a:gs pos="100000">
                    <a:srgbClr val="FFCC0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5" name="Line 6"/>
              <p:cNvSpPr>
                <a:spLocks noChangeShapeType="1"/>
              </p:cNvSpPr>
              <p:nvPr/>
            </p:nvSpPr>
            <p:spPr bwMode="auto">
              <a:xfrm>
                <a:off x="8021" y="9850"/>
                <a:ext cx="8343" cy="0"/>
              </a:xfrm>
              <a:prstGeom prst="line">
                <a:avLst/>
              </a:prstGeom>
              <a:noFill/>
              <a:ln w="38100">
                <a:solidFill>
                  <a:srgbClr val="993300"/>
                </a:solidFill>
                <a:round/>
              </a:ln>
              <a:effectLst/>
            </p:spPr>
            <p:txBody>
              <a:bodyPr/>
              <a:lstStyle/>
              <a:p>
                <a:endParaRPr lang="zh-CN" altLang="en-US" sz="1715"/>
              </a:p>
            </p:txBody>
          </p:sp>
          <p:sp>
            <p:nvSpPr>
              <p:cNvPr id="26" name="Line 7"/>
              <p:cNvSpPr>
                <a:spLocks noChangeShapeType="1"/>
              </p:cNvSpPr>
              <p:nvPr/>
            </p:nvSpPr>
            <p:spPr bwMode="auto">
              <a:xfrm flipH="1" flipV="1">
                <a:off x="7988" y="2298"/>
                <a:ext cx="33" cy="7552"/>
              </a:xfrm>
              <a:prstGeom prst="line">
                <a:avLst/>
              </a:prstGeom>
              <a:noFill/>
              <a:ln w="41275">
                <a:solidFill>
                  <a:srgbClr val="800000"/>
                </a:solidFill>
                <a:round/>
              </a:ln>
              <a:effectLst/>
            </p:spPr>
            <p:txBody>
              <a:bodyPr/>
              <a:lstStyle/>
              <a:p>
                <a:endParaRPr lang="zh-CN" altLang="en-US" sz="1715"/>
              </a:p>
            </p:txBody>
          </p:sp>
          <p:sp>
            <p:nvSpPr>
              <p:cNvPr id="27" name="Text Box 8"/>
              <p:cNvSpPr txBox="1">
                <a:spLocks noChangeArrowheads="1"/>
              </p:cNvSpPr>
              <p:nvPr/>
            </p:nvSpPr>
            <p:spPr bwMode="auto">
              <a:xfrm>
                <a:off x="7555" y="9857"/>
                <a:ext cx="1943"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1957</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endPar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endParaRPr>
              </a:p>
            </p:txBody>
          </p:sp>
          <p:sp>
            <p:nvSpPr>
              <p:cNvPr id="28" name="Text Box 9"/>
              <p:cNvSpPr txBox="1">
                <a:spLocks noChangeArrowheads="1"/>
              </p:cNvSpPr>
              <p:nvPr/>
            </p:nvSpPr>
            <p:spPr bwMode="auto">
              <a:xfrm>
                <a:off x="9067" y="9819"/>
                <a:ext cx="2171"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1958</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endPar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endParaRPr>
              </a:p>
            </p:txBody>
          </p:sp>
          <p:sp>
            <p:nvSpPr>
              <p:cNvPr id="29" name="Text Box 10"/>
              <p:cNvSpPr txBox="1">
                <a:spLocks noChangeArrowheads="1"/>
              </p:cNvSpPr>
              <p:nvPr/>
            </p:nvSpPr>
            <p:spPr bwMode="auto">
              <a:xfrm>
                <a:off x="10579" y="9819"/>
                <a:ext cx="1852"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1959</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endPar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endParaRPr>
              </a:p>
            </p:txBody>
          </p:sp>
          <p:sp>
            <p:nvSpPr>
              <p:cNvPr id="30" name="Text Box 11"/>
              <p:cNvSpPr txBox="1">
                <a:spLocks noChangeArrowheads="1"/>
              </p:cNvSpPr>
              <p:nvPr/>
            </p:nvSpPr>
            <p:spPr bwMode="auto">
              <a:xfrm>
                <a:off x="14586" y="9857"/>
                <a:ext cx="2514" cy="624"/>
              </a:xfrm>
              <a:prstGeom prst="rect">
                <a:avLst/>
              </a:prstGeom>
              <a:noFill/>
              <a:ln w="9525">
                <a:noFill/>
                <a:miter lim="800000"/>
              </a:ln>
              <a:effectLst/>
            </p:spPr>
            <p:txBody>
              <a:bodyPr>
                <a:spAutoFit/>
              </a:bodyPr>
              <a:lstStyle/>
              <a:p>
                <a:pPr>
                  <a:spcBef>
                    <a:spcPct val="50000"/>
                  </a:spcBef>
                </a:pPr>
                <a:r>
                  <a:rPr kumimoji="1" lang="en-US" altLang="zh-CN" sz="2285"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1962</a:t>
                </a:r>
                <a:r>
                  <a:rPr kumimoji="1" lang="zh-CN" altLang="en-US" sz="2285"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endParaRPr kumimoji="1" lang="zh-CN" altLang="en-US" sz="2285"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endParaRPr>
              </a:p>
            </p:txBody>
          </p:sp>
          <p:sp>
            <p:nvSpPr>
              <p:cNvPr id="31" name="Text Box 12"/>
              <p:cNvSpPr txBox="1">
                <a:spLocks noChangeArrowheads="1"/>
              </p:cNvSpPr>
              <p:nvPr/>
            </p:nvSpPr>
            <p:spPr bwMode="auto">
              <a:xfrm>
                <a:off x="7907" y="8632"/>
                <a:ext cx="2049" cy="648"/>
              </a:xfrm>
              <a:prstGeom prst="rect">
                <a:avLst/>
              </a:prstGeom>
              <a:noFill/>
              <a:ln w="9525">
                <a:noFill/>
                <a:miter lim="800000"/>
              </a:ln>
              <a:effectLst/>
            </p:spPr>
            <p:txBody>
              <a:bodyPr wrap="square">
                <a:spAutoFit/>
              </a:bodyPr>
              <a:lstStyle/>
              <a:p>
                <a:pPr>
                  <a:spcBef>
                    <a:spcPct val="50000"/>
                  </a:spcBef>
                </a:pPr>
                <a:r>
                  <a:rPr kumimoji="1" lang="en-US" altLang="zh-CN" sz="2400" b="1">
                    <a:solidFill>
                      <a:srgbClr val="993300"/>
                    </a:solidFill>
                    <a:effectLst>
                      <a:outerShdw blurRad="38100" dist="38100" dir="2700000" algn="tl">
                        <a:srgbClr val="000000">
                          <a:alpha val="43137"/>
                        </a:srgbClr>
                      </a:outerShdw>
                    </a:effectLst>
                    <a:latin typeface="Times New Roman" panose="02020603050405020304" pitchFamily="18" charset="0"/>
                    <a:ea typeface="华文中宋" panose="02010600040101010101" charset="-122"/>
                    <a:cs typeface="Times New Roman" panose="02020603050405020304" pitchFamily="18" charset="0"/>
                  </a:rPr>
                  <a:t>535</a:t>
                </a:r>
                <a:r>
                  <a:rPr kumimoji="1" lang="zh-CN" altLang="en-US" sz="2400" b="1">
                    <a:solidFill>
                      <a:srgbClr val="993300"/>
                    </a:solidFill>
                    <a:effectLst>
                      <a:outerShdw blurRad="38100" dist="38100" dir="2700000" algn="tl">
                        <a:srgbClr val="000000">
                          <a:alpha val="43137"/>
                        </a:srgbClr>
                      </a:outerShdw>
                    </a:effectLst>
                    <a:latin typeface="Times New Roman" panose="02020603050405020304" pitchFamily="18" charset="0"/>
                    <a:ea typeface="华文中宋" panose="02010600040101010101" charset="-122"/>
                    <a:cs typeface="Times New Roman" panose="02020603050405020304" pitchFamily="18" charset="0"/>
                  </a:rPr>
                  <a:t>万吨</a:t>
                </a:r>
                <a:endParaRPr kumimoji="1" lang="zh-CN" altLang="en-US" sz="2400" b="1">
                  <a:solidFill>
                    <a:srgbClr val="993300"/>
                  </a:solidFill>
                  <a:effectLst>
                    <a:outerShdw blurRad="38100" dist="38100" dir="2700000" algn="tl">
                      <a:srgbClr val="000000">
                        <a:alpha val="43137"/>
                      </a:srgbClr>
                    </a:outerShdw>
                  </a:effectLst>
                  <a:latin typeface="Times New Roman" panose="02020603050405020304" pitchFamily="18" charset="0"/>
                  <a:ea typeface="华文中宋" panose="02010600040101010101" charset="-122"/>
                  <a:cs typeface="Times New Roman" panose="02020603050405020304" pitchFamily="18" charset="0"/>
                </a:endParaRPr>
              </a:p>
            </p:txBody>
          </p:sp>
          <p:sp>
            <p:nvSpPr>
              <p:cNvPr id="34" name="Text Box 13"/>
              <p:cNvSpPr txBox="1">
                <a:spLocks noChangeArrowheads="1"/>
              </p:cNvSpPr>
              <p:nvPr/>
            </p:nvSpPr>
            <p:spPr bwMode="auto">
              <a:xfrm>
                <a:off x="14050" y="2186"/>
                <a:ext cx="2514" cy="648"/>
              </a:xfrm>
              <a:prstGeom prst="rect">
                <a:avLst/>
              </a:prstGeom>
              <a:noFill/>
              <a:ln w="9525">
                <a:noFill/>
                <a:miter lim="800000"/>
              </a:ln>
              <a:effectLst/>
            </p:spPr>
            <p:txBody>
              <a:bodyPr>
                <a:spAutoFit/>
              </a:bodyPr>
              <a:lstStyle/>
              <a:p>
                <a:pPr>
                  <a:spcBef>
                    <a:spcPct val="50000"/>
                  </a:spcBef>
                </a:pPr>
                <a:r>
                  <a:rPr kumimoji="1" lang="en-US" altLang="zh-CN" sz="2400"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9000</a:t>
                </a:r>
                <a:r>
                  <a:rPr kumimoji="1" lang="zh-CN" altLang="en-US" sz="2400"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万吨</a:t>
                </a:r>
                <a:endParaRPr kumimoji="1" lang="zh-CN" altLang="en-US" sz="2400"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35" name="Text Box 14"/>
              <p:cNvSpPr txBox="1">
                <a:spLocks noChangeArrowheads="1"/>
              </p:cNvSpPr>
              <p:nvPr/>
            </p:nvSpPr>
            <p:spPr bwMode="auto">
              <a:xfrm>
                <a:off x="10579" y="6879"/>
                <a:ext cx="2286" cy="648"/>
              </a:xfrm>
              <a:prstGeom prst="rect">
                <a:avLst/>
              </a:prstGeom>
              <a:noFill/>
              <a:ln w="9525">
                <a:noFill/>
                <a:miter lim="800000"/>
              </a:ln>
              <a:effectLst/>
            </p:spPr>
            <p:txBody>
              <a:bodyPr>
                <a:spAutoFit/>
              </a:bodyPr>
              <a:lstStyle/>
              <a:p>
                <a:pPr>
                  <a:spcBef>
                    <a:spcPct val="50000"/>
                  </a:spcBef>
                </a:pPr>
                <a:r>
                  <a:rPr kumimoji="1" lang="en-US" altLang="zh-CN" sz="2400"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3000</a:t>
                </a:r>
                <a:r>
                  <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万吨</a:t>
                </a:r>
                <a:endPar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 name="Text Box 16"/>
              <p:cNvSpPr txBox="1">
                <a:spLocks noChangeArrowheads="1"/>
              </p:cNvSpPr>
              <p:nvPr/>
            </p:nvSpPr>
            <p:spPr bwMode="auto">
              <a:xfrm>
                <a:off x="8923" y="7793"/>
                <a:ext cx="1973" cy="648"/>
              </a:xfrm>
              <a:prstGeom prst="rect">
                <a:avLst/>
              </a:prstGeom>
              <a:noFill/>
              <a:ln w="9525">
                <a:noFill/>
                <a:miter lim="800000"/>
              </a:ln>
              <a:effectLst/>
            </p:spPr>
            <p:txBody>
              <a:bodyPr wrap="square">
                <a:spAutoFit/>
              </a:bodyPr>
              <a:lstStyle/>
              <a:p>
                <a:pPr>
                  <a:spcBef>
                    <a:spcPct val="50000"/>
                  </a:spcBef>
                </a:pPr>
                <a:r>
                  <a:rPr kumimoji="1" lang="en-US" altLang="zh-CN" sz="2400" b="1">
                    <a:solidFill>
                      <a:srgbClr val="993300"/>
                    </a:solidFill>
                    <a:effectLst>
                      <a:outerShdw blurRad="38100" dist="38100" dir="2700000" algn="tl">
                        <a:srgbClr val="C0C0C0"/>
                      </a:outerShdw>
                    </a:effectLst>
                    <a:latin typeface="Times New Roman" panose="02020603050405020304" pitchFamily="18" charset="0"/>
                    <a:ea typeface="华文中宋" panose="02010600040101010101" charset="-122"/>
                    <a:cs typeface="Times New Roman" panose="02020603050405020304" pitchFamily="18" charset="0"/>
                  </a:rPr>
                  <a:t>1070</a:t>
                </a:r>
                <a:r>
                  <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华文中宋" panose="02010600040101010101" charset="-122"/>
                    <a:cs typeface="Times New Roman" panose="02020603050405020304" pitchFamily="18" charset="0"/>
                  </a:rPr>
                  <a:t>万吨</a:t>
                </a:r>
                <a:endPar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华文中宋" panose="02010600040101010101" charset="-122"/>
                  <a:cs typeface="Times New Roman" panose="02020603050405020304" pitchFamily="18" charset="0"/>
                </a:endParaRPr>
              </a:p>
            </p:txBody>
          </p:sp>
        </p:grpSp>
        <p:sp>
          <p:nvSpPr>
            <p:cNvPr id="86" name="TextBox 85"/>
            <p:cNvSpPr txBox="1"/>
            <p:nvPr/>
          </p:nvSpPr>
          <p:spPr>
            <a:xfrm>
              <a:off x="9404" y="498"/>
              <a:ext cx="5898" cy="822"/>
            </a:xfrm>
            <a:prstGeom prst="rect">
              <a:avLst/>
            </a:prstGeom>
            <a:solidFill>
              <a:schemeClr val="bg2">
                <a:lumMod val="90000"/>
              </a:schemeClr>
            </a:solidFill>
            <a:scene3d>
              <a:camera prst="orthographicFront"/>
              <a:lightRig rig="threePt" dir="t"/>
            </a:scene3d>
            <a:sp3d>
              <a:bevelT/>
            </a:sp3d>
          </p:spPr>
          <p:txBody>
            <a:bodyPr wrap="none" rtlCol="0">
              <a:spAutoFit/>
            </a:bodyPr>
            <a:lstStyle/>
            <a:p>
              <a:r>
                <a:rPr lang="zh-CN" altLang="en-US" sz="2800" b="1" dirty="0" smtClean="0">
                  <a:latin typeface="华文中宋" panose="02010600040101010101" charset="-122"/>
                  <a:ea typeface="华文中宋" panose="02010600040101010101" charset="-122"/>
                </a:rPr>
                <a:t>大跃进时期的炼钢指标</a:t>
              </a:r>
              <a:endParaRPr lang="zh-CN" altLang="en-US" sz="2800" b="1" dirty="0" smtClean="0">
                <a:latin typeface="华文中宋" panose="02010600040101010101" charset="-122"/>
                <a:ea typeface="华文中宋" panose="02010600040101010101" charset="-122"/>
              </a:endParaRPr>
            </a:p>
          </p:txBody>
        </p:sp>
      </p:grpSp>
      <p:sp>
        <p:nvSpPr>
          <p:cNvPr id="88" name="矩形 87"/>
          <p:cNvSpPr/>
          <p:nvPr/>
        </p:nvSpPr>
        <p:spPr>
          <a:xfrm>
            <a:off x="1311095" y="4937027"/>
            <a:ext cx="2217420" cy="706755"/>
          </a:xfrm>
          <a:prstGeom prst="rect">
            <a:avLst/>
          </a:prstGeom>
        </p:spPr>
        <p:txBody>
          <a:bodyPr wrap="none">
            <a:spAutoFit/>
          </a:bodyPr>
          <a:lstStyle/>
          <a:p>
            <a:r>
              <a:rPr lang="zh-CN" altLang="en-US" sz="4000" b="1" dirty="0" smtClean="0">
                <a:solidFill>
                  <a:schemeClr val="accent2">
                    <a:lumMod val="50000"/>
                  </a:schemeClr>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超英赶美</a:t>
            </a:r>
            <a:endParaRPr lang="zh-CN" altLang="en-US" sz="4000" b="1" dirty="0" smtClean="0">
              <a:solidFill>
                <a:schemeClr val="accent2">
                  <a:lumMod val="50000"/>
                </a:schemeClr>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12291" name="矩形 35845"/>
          <p:cNvSpPr/>
          <p:nvPr/>
        </p:nvSpPr>
        <p:spPr>
          <a:xfrm>
            <a:off x="187960" y="247650"/>
            <a:ext cx="2902585" cy="645160"/>
          </a:xfrm>
          <a:prstGeom prst="rect">
            <a:avLst/>
          </a:prstGeom>
          <a:solidFill>
            <a:schemeClr val="accent6">
              <a:lumMod val="40000"/>
              <a:lumOff val="60000"/>
            </a:schemeClr>
          </a:solidFill>
          <a:ln w="9525">
            <a:noFill/>
          </a:ln>
        </p:spPr>
        <p:txBody>
          <a:bodyPr wrap="none" anchor="t">
            <a:spAutoFit/>
          </a:bodyPr>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2.“</a:t>
            </a:r>
            <a:r>
              <a:rPr lang="zh-CN" altLang="en-US" sz="3600" b="1" dirty="0">
                <a:latin typeface="华文中宋" panose="02010600040101010101" charset="-122"/>
                <a:ea typeface="华文中宋" panose="02010600040101010101" charset="-122"/>
                <a:cs typeface="华文中宋" panose="02010600040101010101" charset="-122"/>
              </a:rPr>
              <a:t>大跃进</a:t>
            </a:r>
            <a:r>
              <a:rPr lang="en-US" altLang="zh-CN" sz="3600" b="1" dirty="0">
                <a:latin typeface="华文中宋" panose="02010600040101010101" charset="-122"/>
                <a:ea typeface="华文中宋" panose="02010600040101010101" charset="-122"/>
                <a:cs typeface="华文中宋" panose="02010600040101010101" charset="-122"/>
              </a:rPr>
              <a:t>”</a:t>
            </a:r>
            <a:endParaRPr lang="en-US" altLang="zh-CN" sz="3600" b="1" dirty="0">
              <a:latin typeface="华文中宋" panose="02010600040101010101" charset="-122"/>
              <a:ea typeface="华文中宋" panose="02010600040101010101" charset="-122"/>
              <a:cs typeface="华文中宋" panose="02010600040101010101" charset="-122"/>
            </a:endParaRPr>
          </a:p>
        </p:txBody>
      </p:sp>
      <p:sp>
        <p:nvSpPr>
          <p:cNvPr id="7" name="文本框 6"/>
          <p:cNvSpPr txBox="1"/>
          <p:nvPr/>
        </p:nvSpPr>
        <p:spPr>
          <a:xfrm>
            <a:off x="-19050" y="1076325"/>
            <a:ext cx="5098415" cy="1076325"/>
          </a:xfrm>
          <a:prstGeom prst="rect">
            <a:avLst/>
          </a:prstGeom>
          <a:solidFill>
            <a:schemeClr val="accent6">
              <a:lumMod val="20000"/>
              <a:lumOff val="80000"/>
            </a:schemeClr>
          </a:solidFill>
        </p:spPr>
        <p:txBody>
          <a:bodyPr wrap="square" rtlCol="0">
            <a:spAutoFit/>
          </a:bodyPr>
          <a:p>
            <a:r>
              <a:rPr lang="zh-CN" altLang="en-US" sz="3200" b="1">
                <a:latin typeface="华文中宋" panose="02010600040101010101" charset="-122"/>
                <a:ea typeface="华文中宋" panose="02010600040101010101" charset="-122"/>
              </a:rPr>
              <a:t>表现：</a:t>
            </a:r>
            <a:endParaRPr lang="zh-CN" altLang="en-US" sz="3200" b="1">
              <a:latin typeface="华文中宋" panose="02010600040101010101" charset="-122"/>
              <a:ea typeface="华文中宋" panose="02010600040101010101" charset="-122"/>
            </a:endParaRPr>
          </a:p>
          <a:p>
            <a:r>
              <a:rPr lang="zh-CN" altLang="en-US" sz="3200" b="1">
                <a:latin typeface="华文中宋" panose="02010600040101010101" charset="-122"/>
                <a:ea typeface="华文中宋" panose="02010600040101010101" charset="-122"/>
              </a:rPr>
              <a:t>在工业上</a:t>
            </a:r>
            <a:r>
              <a:rPr lang="en-US" altLang="zh-CN" sz="3200" b="1">
                <a:latin typeface="华文中宋" panose="02010600040101010101" charset="-122"/>
                <a:ea typeface="华文中宋" panose="02010600040101010101" charset="-122"/>
              </a:rPr>
              <a:t>——</a:t>
            </a:r>
            <a:r>
              <a:rPr lang="zh-CN" altLang="en-US" sz="3200" b="1">
                <a:latin typeface="华文中宋" panose="02010600040101010101" charset="-122"/>
                <a:ea typeface="华文中宋" panose="02010600040101010101" charset="-122"/>
              </a:rPr>
              <a:t>全民大炼钢铁</a:t>
            </a:r>
            <a:endParaRPr lang="zh-CN" altLang="en-US" sz="3200" b="1">
              <a:latin typeface="华文中宋" panose="02010600040101010101" charset="-122"/>
              <a:ea typeface="华文中宋" panose="02010600040101010101" charset="-122"/>
            </a:endParaRPr>
          </a:p>
        </p:txBody>
      </p:sp>
      <p:sp>
        <p:nvSpPr>
          <p:cNvPr id="4" name="文本框 3"/>
          <p:cNvSpPr txBox="1"/>
          <p:nvPr/>
        </p:nvSpPr>
        <p:spPr>
          <a:xfrm>
            <a:off x="187960" y="2563495"/>
            <a:ext cx="4797425" cy="2245360"/>
          </a:xfrm>
          <a:prstGeom prst="rect">
            <a:avLst/>
          </a:prstGeom>
          <a:noFill/>
          <a:extLst>
            <a:ext uri="{909E8E84-426E-40DD-AFC4-6F175D3DCCD1}">
              <a14:hiddenFill xmlns:a14="http://schemas.microsoft.com/office/drawing/2010/main">
                <a:blipFill>
                  <a:blip r:embed="rId1"/>
                  <a:tile tx="0" ty="0" sx="100000" sy="100000" flip="none" algn="tl"/>
                </a:blipFill>
              </a14:hiddenFill>
            </a:ext>
          </a:extLst>
        </p:spPr>
        <p:txBody>
          <a:bodyPr wrap="square" rtlCol="0">
            <a:spAutoFit/>
          </a:bodyPr>
          <a:p>
            <a:pPr indent="457200" algn="just"/>
            <a:r>
              <a:rPr lang="zh-CN" altLang="en-US" sz="2800" noProof="1">
                <a:latin typeface="华文中宋" panose="02010600040101010101" charset="-122"/>
                <a:ea typeface="华文中宋" panose="02010600040101010101" charset="-122"/>
                <a:cs typeface="华文中宋" panose="02010600040101010101" charset="-122"/>
              </a:rPr>
              <a:t>超过英国，不是十五年，也不是七年，只需要两到三年，两年是可能的。这里主要是钢。</a:t>
            </a:r>
            <a:endParaRPr lang="zh-CN" altLang="en-US" sz="2800" noProof="1">
              <a:latin typeface="华文中宋" panose="02010600040101010101" charset="-122"/>
              <a:ea typeface="华文中宋" panose="02010600040101010101" charset="-122"/>
              <a:cs typeface="华文中宋" panose="02010600040101010101" charset="-122"/>
            </a:endParaRPr>
          </a:p>
          <a:p>
            <a:pPr algn="just"/>
            <a:r>
              <a:rPr lang="en-US" altLang="zh-CN" sz="2800" noProof="1">
                <a:latin typeface="华文中宋" panose="02010600040101010101" charset="-122"/>
                <a:ea typeface="华文中宋" panose="02010600040101010101" charset="-122"/>
                <a:cs typeface="华文中宋" panose="02010600040101010101" charset="-122"/>
              </a:rPr>
              <a:t>  ——</a:t>
            </a:r>
            <a:r>
              <a:rPr lang="zh-CN" altLang="en-US" sz="2800" noProof="1">
                <a:latin typeface="华文中宋" panose="02010600040101010101" charset="-122"/>
                <a:ea typeface="华文中宋" panose="02010600040101010101" charset="-122"/>
                <a:cs typeface="华文中宋" panose="02010600040101010101" charset="-122"/>
              </a:rPr>
              <a:t>毛泽东《两年超过英国》</a:t>
            </a:r>
            <a:endParaRPr lang="zh-CN" altLang="en-US" sz="2800" noProof="1">
              <a:latin typeface="华文中宋" panose="02010600040101010101" charset="-122"/>
              <a:ea typeface="华文中宋" panose="02010600040101010101" charset="-122"/>
              <a:cs typeface="华文中宋" panose="02010600040101010101" charset="-122"/>
            </a:endParaRPr>
          </a:p>
        </p:txBody>
      </p:sp>
      <p:sp>
        <p:nvSpPr>
          <p:cNvPr id="6" name="文本框 5"/>
          <p:cNvSpPr txBox="1"/>
          <p:nvPr/>
        </p:nvSpPr>
        <p:spPr>
          <a:xfrm>
            <a:off x="6693535" y="1437640"/>
            <a:ext cx="1778635" cy="583565"/>
          </a:xfrm>
          <a:prstGeom prst="rect">
            <a:avLst/>
          </a:prstGeom>
          <a:solidFill>
            <a:schemeClr val="accent4">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高指标</a:t>
            </a:r>
            <a:endParaRPr lang="zh-CN" altLang="en-US" sz="3200" b="1">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7" grpId="0" bldLvl="0" animBg="1"/>
      <p:bldP spid="7" grpId="1"/>
      <p:bldP spid="4" grpId="0"/>
      <p:bldP spid="4" grpId="1"/>
      <p:bldP spid="6" grpId="0" bldLvl="0" animBg="1"/>
      <p:bldP spid="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267" name="图片 2"/>
          <p:cNvPicPr>
            <a:picLocks noChangeAspect="1"/>
          </p:cNvPicPr>
          <p:nvPr/>
        </p:nvPicPr>
        <p:blipFill>
          <a:blip r:embed="rId1"/>
          <a:stretch>
            <a:fillRect/>
          </a:stretch>
        </p:blipFill>
        <p:spPr>
          <a:xfrm>
            <a:off x="155575" y="145415"/>
            <a:ext cx="5350510" cy="5595620"/>
          </a:xfrm>
          <a:prstGeom prst="rect">
            <a:avLst/>
          </a:prstGeom>
          <a:noFill/>
          <a:ln w="9525" cap="flat" cmpd="sng">
            <a:noFill/>
            <a:prstDash val="solid"/>
            <a:miter/>
            <a:headEnd type="none" w="med" len="med"/>
            <a:tailEnd type="none" w="med" len="med"/>
          </a:ln>
        </p:spPr>
      </p:pic>
      <p:pic>
        <p:nvPicPr>
          <p:cNvPr id="11268" name="图片 3"/>
          <p:cNvPicPr>
            <a:picLocks noChangeAspect="1"/>
          </p:cNvPicPr>
          <p:nvPr/>
        </p:nvPicPr>
        <p:blipFill>
          <a:blip r:embed="rId2"/>
          <a:stretch>
            <a:fillRect/>
          </a:stretch>
        </p:blipFill>
        <p:spPr>
          <a:xfrm>
            <a:off x="5698490" y="145415"/>
            <a:ext cx="4244975" cy="2922588"/>
          </a:xfrm>
          <a:prstGeom prst="rect">
            <a:avLst/>
          </a:prstGeom>
          <a:noFill/>
          <a:ln w="9525" cap="flat" cmpd="sng">
            <a:noFill/>
            <a:prstDash val="solid"/>
            <a:miter/>
            <a:headEnd type="none" w="med" len="med"/>
            <a:tailEnd type="none" w="med" len="med"/>
          </a:ln>
        </p:spPr>
      </p:pic>
      <p:sp>
        <p:nvSpPr>
          <p:cNvPr id="11269" name="文本框 4"/>
          <p:cNvSpPr txBox="1"/>
          <p:nvPr/>
        </p:nvSpPr>
        <p:spPr>
          <a:xfrm>
            <a:off x="1040130" y="5972810"/>
            <a:ext cx="3114675" cy="583565"/>
          </a:xfrm>
          <a:prstGeom prst="rect">
            <a:avLst/>
          </a:prstGeom>
          <a:noFill/>
          <a:ln w="9525">
            <a:solidFill>
              <a:srgbClr val="C00000"/>
            </a:solidFill>
          </a:ln>
        </p:spPr>
        <p:txBody>
          <a:bodyPr>
            <a:spAutoFit/>
          </a:bodyPr>
          <a:p>
            <a:r>
              <a:rPr lang="zh-CN" altLang="en-US" sz="3200" b="1" dirty="0">
                <a:solidFill>
                  <a:srgbClr val="000000"/>
                </a:solidFill>
                <a:latin typeface="华文中宋" panose="02010600040101010101" charset="-122"/>
                <a:ea typeface="华文中宋" panose="02010600040101010101" charset="-122"/>
                <a:cs typeface="华文中宋" panose="02010600040101010101" charset="-122"/>
              </a:rPr>
              <a:t>“小土群”炼钢</a:t>
            </a:r>
            <a:endParaRPr lang="zh-CN" altLang="en-US" sz="3200" b="1" dirty="0">
              <a:solidFill>
                <a:srgbClr val="000000"/>
              </a:solidFill>
              <a:latin typeface="华文中宋" panose="02010600040101010101" charset="-122"/>
              <a:ea typeface="华文中宋" panose="02010600040101010101" charset="-122"/>
              <a:cs typeface="华文中宋" panose="02010600040101010101" charset="-122"/>
            </a:endParaRPr>
          </a:p>
        </p:txBody>
      </p:sp>
      <p:sp>
        <p:nvSpPr>
          <p:cNvPr id="11271" name="文本框 5"/>
          <p:cNvSpPr txBox="1"/>
          <p:nvPr/>
        </p:nvSpPr>
        <p:spPr>
          <a:xfrm>
            <a:off x="5698490" y="3244850"/>
            <a:ext cx="6492875" cy="3046095"/>
          </a:xfrm>
          <a:prstGeom prst="rect">
            <a:avLst/>
          </a:prstGeom>
          <a:noFill/>
          <a:ln w="9525">
            <a:noFill/>
          </a:ln>
        </p:spPr>
        <p:txBody>
          <a:bodyPr wrap="square">
            <a:spAutoFit/>
          </a:bodyPr>
          <a:p>
            <a:r>
              <a:rPr lang="zh-CN" altLang="en-US" sz="3200" b="1" dirty="0">
                <a:latin typeface="华文中宋" panose="02010600040101010101" charset="-122"/>
                <a:ea typeface="华文中宋" panose="02010600040101010101" charset="-122"/>
                <a:cs typeface="华文中宋" panose="02010600040101010101" charset="-122"/>
              </a:rPr>
              <a:t>   “经过几个月的苦干和蛮干，到十二月十九日，冶金工业部宣布‘今年全国已生产钢一千零七十三万吨’，</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但合格的钢实际上只有八百万吨</a:t>
            </a:r>
            <a:r>
              <a:rPr lang="zh-CN" altLang="en-US" sz="3200" b="1" dirty="0">
                <a:latin typeface="华文中宋" panose="02010600040101010101" charset="-122"/>
                <a:ea typeface="华文中宋" panose="02010600040101010101" charset="-122"/>
                <a:cs typeface="华文中宋" panose="02010600040101010101" charset="-122"/>
              </a:rPr>
              <a:t>。”</a:t>
            </a:r>
            <a:endParaRPr lang="en-US" altLang="zh-CN" sz="3200" b="1" dirty="0">
              <a:latin typeface="华文中宋" panose="02010600040101010101" charset="-122"/>
              <a:ea typeface="华文中宋" panose="02010600040101010101" charset="-122"/>
              <a:cs typeface="华文中宋" panose="02010600040101010101" charset="-122"/>
            </a:endParaRPr>
          </a:p>
          <a:p>
            <a:r>
              <a:rPr lang="en-US" altLang="zh-CN" sz="3200" b="1" dirty="0">
                <a:latin typeface="华文中宋" panose="02010600040101010101" charset="-122"/>
                <a:ea typeface="华文中宋" panose="02010600040101010101" charset="-122"/>
                <a:cs typeface="华文中宋" panose="02010600040101010101" charset="-122"/>
              </a:rPr>
              <a:t>           ——《</a:t>
            </a:r>
            <a:r>
              <a:rPr lang="zh-CN" altLang="en-US" sz="3200" b="1" dirty="0">
                <a:latin typeface="华文中宋" panose="02010600040101010101" charset="-122"/>
                <a:ea typeface="华文中宋" panose="02010600040101010101" charset="-122"/>
                <a:cs typeface="华文中宋" panose="02010600040101010101" charset="-122"/>
              </a:rPr>
              <a:t>二十世纪中国史纲</a:t>
            </a:r>
            <a:r>
              <a:rPr lang="en-US" altLang="zh-CN" sz="3200" b="1" dirty="0">
                <a:latin typeface="华文中宋" panose="02010600040101010101" charset="-122"/>
                <a:ea typeface="华文中宋" panose="02010600040101010101" charset="-122"/>
                <a:cs typeface="华文中宋" panose="02010600040101010101" charset="-122"/>
              </a:rPr>
              <a:t>》</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9" name="文本框 8"/>
          <p:cNvSpPr txBox="1"/>
          <p:nvPr/>
        </p:nvSpPr>
        <p:spPr>
          <a:xfrm>
            <a:off x="10173970" y="987425"/>
            <a:ext cx="1778635" cy="583565"/>
          </a:xfrm>
          <a:prstGeom prst="rect">
            <a:avLst/>
          </a:prstGeom>
          <a:solidFill>
            <a:schemeClr val="accent4">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瞎指挥</a:t>
            </a:r>
            <a:endParaRPr lang="zh-CN" altLang="en-US" sz="3200" b="1">
              <a:latin typeface="华文中宋" panose="02010600040101010101" charset="-122"/>
              <a:ea typeface="华文中宋" panose="02010600040101010101" charset="-122"/>
            </a:endParaRPr>
          </a:p>
        </p:txBody>
      </p:sp>
      <p:sp>
        <p:nvSpPr>
          <p:cNvPr id="2" name="文本框 1"/>
          <p:cNvSpPr txBox="1"/>
          <p:nvPr/>
        </p:nvSpPr>
        <p:spPr>
          <a:xfrm>
            <a:off x="1643380" y="1329690"/>
            <a:ext cx="2151380" cy="645160"/>
          </a:xfrm>
          <a:prstGeom prst="rect">
            <a:avLst/>
          </a:prstGeom>
          <a:solidFill>
            <a:srgbClr val="F8CBAC"/>
          </a:solidFill>
        </p:spPr>
        <p:txBody>
          <a:bodyPr wrap="square" rtlCol="0">
            <a:spAutoFit/>
          </a:bodyPr>
          <a:p>
            <a:r>
              <a:rPr lang="zh-CN" altLang="en-US" sz="3600" b="1">
                <a:latin typeface="华文中宋" panose="02010600040101010101" charset="-122"/>
                <a:ea typeface="华文中宋" panose="02010600040101010101" charset="-122"/>
              </a:rPr>
              <a:t>环境污染</a:t>
            </a:r>
            <a:endParaRPr lang="zh-CN" altLang="en-US" sz="3600" b="1">
              <a:latin typeface="华文中宋" panose="02010600040101010101" charset="-122"/>
              <a:ea typeface="华文中宋" panose="02010600040101010101" charset="-122"/>
            </a:endParaRPr>
          </a:p>
        </p:txBody>
      </p:sp>
      <p:sp>
        <p:nvSpPr>
          <p:cNvPr id="3" name="文本框 2"/>
          <p:cNvSpPr txBox="1"/>
          <p:nvPr/>
        </p:nvSpPr>
        <p:spPr>
          <a:xfrm>
            <a:off x="1643380" y="2225040"/>
            <a:ext cx="2151380" cy="645160"/>
          </a:xfrm>
          <a:prstGeom prst="rect">
            <a:avLst/>
          </a:prstGeom>
          <a:solidFill>
            <a:srgbClr val="F8CBAC"/>
          </a:solidFill>
        </p:spPr>
        <p:txBody>
          <a:bodyPr wrap="square" rtlCol="0">
            <a:spAutoFit/>
          </a:bodyPr>
          <a:p>
            <a:r>
              <a:rPr lang="zh-CN" altLang="en-US" sz="3600" b="1">
                <a:latin typeface="华文中宋" panose="02010600040101010101" charset="-122"/>
                <a:ea typeface="华文中宋" panose="02010600040101010101" charset="-122"/>
              </a:rPr>
              <a:t>资源浪费</a:t>
            </a:r>
            <a:endParaRPr lang="zh-CN" altLang="en-US" sz="3600" b="1">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71"/>
                                        </p:tgtEl>
                                        <p:attrNameLst>
                                          <p:attrName>style.visibility</p:attrName>
                                        </p:attrNameLst>
                                      </p:cBhvr>
                                      <p:to>
                                        <p:strVal val="visible"/>
                                      </p:to>
                                    </p:set>
                                    <p:animEffect transition="in" filter="fade">
                                      <p:cBhvr>
                                        <p:cTn id="7" dur="500"/>
                                        <p:tgtEl>
                                          <p:spTgt spid="1127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1" grpId="0"/>
      <p:bldP spid="9" grpId="1" animBg="1"/>
      <p:bldP spid="2" grpId="0" animBg="1"/>
      <p:bldP spid="2" grpId="1" animBg="1"/>
      <p:bldP spid="3" grpId="0" animBg="1"/>
      <p:bldP spid="3"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20-1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71713" y="756872"/>
            <a:ext cx="9703593" cy="6084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3"/>
          <p:cNvSpPr txBox="1">
            <a:spLocks noChangeArrowheads="1"/>
          </p:cNvSpPr>
          <p:nvPr/>
        </p:nvSpPr>
        <p:spPr bwMode="auto">
          <a:xfrm>
            <a:off x="34290" y="1230630"/>
            <a:ext cx="2168525" cy="4739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kumimoji="1" lang="en-US" altLang="zh-CN" sz="2800" b="1" dirty="0" smtClean="0">
                <a:solidFill>
                  <a:srgbClr val="000000"/>
                </a:solidFill>
                <a:latin typeface="华文中宋" panose="02010600040101010101" charset="-122"/>
                <a:ea typeface="华文中宋" panose="02010600040101010101" charset="-122"/>
              </a:rPr>
              <a:t>    1958</a:t>
            </a:r>
            <a:r>
              <a:rPr kumimoji="1" lang="zh-CN" altLang="en-US" sz="2800" b="1" dirty="0" smtClean="0">
                <a:solidFill>
                  <a:srgbClr val="000000"/>
                </a:solidFill>
                <a:latin typeface="华文中宋" panose="02010600040101010101" charset="-122"/>
                <a:ea typeface="华文中宋" panose="02010600040101010101" charset="-122"/>
              </a:rPr>
              <a:t>年</a:t>
            </a:r>
            <a:r>
              <a:rPr kumimoji="1" lang="en-US" altLang="zh-CN" sz="2800" b="1" dirty="0" smtClean="0">
                <a:solidFill>
                  <a:srgbClr val="000000"/>
                </a:solidFill>
                <a:latin typeface="华文中宋" panose="02010600040101010101" charset="-122"/>
                <a:ea typeface="华文中宋" panose="02010600040101010101" charset="-122"/>
              </a:rPr>
              <a:t>8</a:t>
            </a:r>
            <a:r>
              <a:rPr kumimoji="1" lang="zh-CN" altLang="en-US" sz="2800" b="1" dirty="0" smtClean="0">
                <a:solidFill>
                  <a:srgbClr val="000000"/>
                </a:solidFill>
                <a:latin typeface="华文中宋" panose="02010600040101010101" charset="-122"/>
                <a:ea typeface="华文中宋" panose="02010600040101010101" charset="-122"/>
              </a:rPr>
              <a:t>月</a:t>
            </a:r>
            <a:r>
              <a:rPr kumimoji="1" lang="en-US" altLang="zh-CN" sz="2800" b="1" dirty="0" smtClean="0">
                <a:solidFill>
                  <a:srgbClr val="000000"/>
                </a:solidFill>
                <a:latin typeface="华文中宋" panose="02010600040101010101" charset="-122"/>
                <a:ea typeface="华文中宋" panose="02010600040101010101" charset="-122"/>
              </a:rPr>
              <a:t>27</a:t>
            </a:r>
            <a:r>
              <a:rPr kumimoji="1" lang="zh-CN" altLang="en-US" sz="2800" b="1" dirty="0" smtClean="0">
                <a:solidFill>
                  <a:srgbClr val="000000"/>
                </a:solidFill>
                <a:latin typeface="华文中宋" panose="02010600040101010101" charset="-122"/>
                <a:ea typeface="华文中宋" panose="02010600040101010101" charset="-122"/>
              </a:rPr>
              <a:t>日，一篇名为</a:t>
            </a:r>
            <a:r>
              <a:rPr kumimoji="1" lang="en-US" altLang="zh-CN" sz="2800" b="1" dirty="0" smtClean="0">
                <a:solidFill>
                  <a:srgbClr val="000000"/>
                </a:solidFill>
                <a:latin typeface="华文中宋" panose="02010600040101010101" charset="-122"/>
                <a:ea typeface="华文中宋" panose="02010600040101010101" charset="-122"/>
              </a:rPr>
              <a:t>《</a:t>
            </a:r>
            <a:r>
              <a:rPr kumimoji="1" lang="zh-CN" altLang="en-US" sz="2800" b="1" dirty="0" smtClean="0">
                <a:solidFill>
                  <a:srgbClr val="000000"/>
                </a:solidFill>
                <a:latin typeface="华文中宋" panose="02010600040101010101" charset="-122"/>
                <a:ea typeface="华文中宋" panose="02010600040101010101" charset="-122"/>
              </a:rPr>
              <a:t>人有多大胆地有多大产</a:t>
            </a:r>
            <a:r>
              <a:rPr kumimoji="1" lang="en-US" altLang="zh-CN" sz="2800" b="1" dirty="0" smtClean="0">
                <a:solidFill>
                  <a:srgbClr val="000000"/>
                </a:solidFill>
                <a:latin typeface="华文中宋" panose="02010600040101010101" charset="-122"/>
                <a:ea typeface="华文中宋" panose="02010600040101010101" charset="-122"/>
              </a:rPr>
              <a:t>》</a:t>
            </a:r>
            <a:r>
              <a:rPr kumimoji="1" lang="zh-CN" altLang="en-US" sz="2800" b="1" dirty="0" smtClean="0">
                <a:solidFill>
                  <a:srgbClr val="000000"/>
                </a:solidFill>
                <a:latin typeface="华文中宋" panose="02010600040101010101" charset="-122"/>
                <a:ea typeface="华文中宋" panose="02010600040101010101" charset="-122"/>
              </a:rPr>
              <a:t>的文章赫然出现在当天的</a:t>
            </a:r>
            <a:r>
              <a:rPr kumimoji="1" lang="en-US" altLang="zh-CN" sz="2800" b="1" dirty="0" smtClean="0">
                <a:solidFill>
                  <a:srgbClr val="000000"/>
                </a:solidFill>
                <a:latin typeface="华文中宋" panose="02010600040101010101" charset="-122"/>
                <a:ea typeface="华文中宋" panose="02010600040101010101" charset="-122"/>
              </a:rPr>
              <a:t>《</a:t>
            </a:r>
            <a:r>
              <a:rPr kumimoji="1" lang="zh-CN" altLang="en-US" sz="2800" b="1" dirty="0" smtClean="0">
                <a:solidFill>
                  <a:srgbClr val="000000"/>
                </a:solidFill>
                <a:latin typeface="华文中宋" panose="02010600040101010101" charset="-122"/>
                <a:ea typeface="华文中宋" panose="02010600040101010101" charset="-122"/>
              </a:rPr>
              <a:t>人民日报</a:t>
            </a:r>
            <a:r>
              <a:rPr kumimoji="1" lang="en-US" altLang="zh-CN" sz="2800" b="1" dirty="0" smtClean="0">
                <a:solidFill>
                  <a:srgbClr val="000000"/>
                </a:solidFill>
                <a:latin typeface="华文中宋" panose="02010600040101010101" charset="-122"/>
                <a:ea typeface="华文中宋" panose="02010600040101010101" charset="-122"/>
              </a:rPr>
              <a:t>》</a:t>
            </a:r>
            <a:r>
              <a:rPr kumimoji="1" lang="zh-CN" altLang="en-US" sz="2800" b="1" dirty="0" smtClean="0">
                <a:solidFill>
                  <a:srgbClr val="000000"/>
                </a:solidFill>
                <a:latin typeface="华文中宋" panose="02010600040101010101" charset="-122"/>
                <a:ea typeface="华文中宋" panose="02010600040101010101" charset="-122"/>
              </a:rPr>
              <a:t>上。 </a:t>
            </a:r>
            <a:r>
              <a:rPr kumimoji="1" lang="zh-CN" altLang="en-US" sz="2800" b="1" dirty="0" smtClean="0">
                <a:solidFill>
                  <a:srgbClr val="663300"/>
                </a:solidFill>
                <a:latin typeface="华文中宋" panose="02010600040101010101" charset="-122"/>
                <a:ea typeface="华文中宋" panose="02010600040101010101" charset="-122"/>
              </a:rPr>
              <a:t>各地纷纷以虚假的高指标、高纪录相夸耀。</a:t>
            </a:r>
            <a:endParaRPr kumimoji="1" lang="zh-CN" altLang="en-US" sz="2800" b="1" dirty="0" smtClean="0">
              <a:solidFill>
                <a:srgbClr val="663300"/>
              </a:solidFill>
              <a:latin typeface="华文中宋" panose="02010600040101010101" charset="-122"/>
              <a:ea typeface="华文中宋" panose="02010600040101010101" charset="-122"/>
            </a:endParaRPr>
          </a:p>
        </p:txBody>
      </p:sp>
      <p:sp>
        <p:nvSpPr>
          <p:cNvPr id="6" name="Rectangle 4"/>
          <p:cNvSpPr>
            <a:spLocks noChangeArrowheads="1"/>
          </p:cNvSpPr>
          <p:nvPr/>
        </p:nvSpPr>
        <p:spPr bwMode="auto">
          <a:xfrm>
            <a:off x="6972299" y="3829049"/>
            <a:ext cx="2371725" cy="457200"/>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endParaRPr>
          </a:p>
        </p:txBody>
      </p:sp>
      <p:sp>
        <p:nvSpPr>
          <p:cNvPr id="8" name="Rectangle 4"/>
          <p:cNvSpPr>
            <a:spLocks noChangeArrowheads="1"/>
          </p:cNvSpPr>
          <p:nvPr/>
        </p:nvSpPr>
        <p:spPr bwMode="auto">
          <a:xfrm>
            <a:off x="6975475" y="2150583"/>
            <a:ext cx="4897438" cy="1078392"/>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endParaRPr>
          </a:p>
        </p:txBody>
      </p:sp>
      <p:sp>
        <p:nvSpPr>
          <p:cNvPr id="9" name="Rectangle 4"/>
          <p:cNvSpPr>
            <a:spLocks noChangeArrowheads="1"/>
          </p:cNvSpPr>
          <p:nvPr/>
        </p:nvSpPr>
        <p:spPr bwMode="auto">
          <a:xfrm>
            <a:off x="2667000" y="813248"/>
            <a:ext cx="4305300" cy="1023149"/>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endParaRPr>
          </a:p>
        </p:txBody>
      </p:sp>
      <p:sp>
        <p:nvSpPr>
          <p:cNvPr id="10" name="Rectangle 4"/>
          <p:cNvSpPr>
            <a:spLocks noChangeArrowheads="1"/>
          </p:cNvSpPr>
          <p:nvPr/>
        </p:nvSpPr>
        <p:spPr bwMode="auto">
          <a:xfrm>
            <a:off x="2306003" y="3729145"/>
            <a:ext cx="3234135" cy="860000"/>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endParaRPr>
          </a:p>
        </p:txBody>
      </p:sp>
      <p:sp>
        <p:nvSpPr>
          <p:cNvPr id="11" name="Rectangle 4"/>
          <p:cNvSpPr>
            <a:spLocks noChangeArrowheads="1"/>
          </p:cNvSpPr>
          <p:nvPr/>
        </p:nvSpPr>
        <p:spPr bwMode="auto">
          <a:xfrm>
            <a:off x="10186988" y="4755313"/>
            <a:ext cx="1600200" cy="518701"/>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endParaRPr>
          </a:p>
        </p:txBody>
      </p:sp>
      <p:sp>
        <p:nvSpPr>
          <p:cNvPr id="7" name="文本框 6"/>
          <p:cNvSpPr txBox="1"/>
          <p:nvPr/>
        </p:nvSpPr>
        <p:spPr>
          <a:xfrm>
            <a:off x="0" y="0"/>
            <a:ext cx="5886450" cy="583565"/>
          </a:xfrm>
          <a:prstGeom prst="rect">
            <a:avLst/>
          </a:prstGeom>
          <a:solidFill>
            <a:schemeClr val="accent6">
              <a:lumMod val="20000"/>
              <a:lumOff val="80000"/>
            </a:schemeClr>
          </a:solidFill>
        </p:spPr>
        <p:txBody>
          <a:bodyPr wrap="square" rtlCol="0">
            <a:spAutoFit/>
          </a:bodyPr>
          <a:p>
            <a:r>
              <a:rPr lang="zh-CN" altLang="en-US" sz="3200" b="1">
                <a:latin typeface="华文中宋" panose="02010600040101010101" charset="-122"/>
                <a:ea typeface="华文中宋" panose="02010600040101010101" charset="-122"/>
              </a:rPr>
              <a:t>在农业上</a:t>
            </a:r>
            <a:r>
              <a:rPr lang="en-US" altLang="zh-CN" sz="3200" b="1">
                <a:latin typeface="华文中宋" panose="02010600040101010101" charset="-122"/>
                <a:ea typeface="华文中宋" panose="02010600040101010101" charset="-122"/>
              </a:rPr>
              <a:t>——</a:t>
            </a:r>
            <a:r>
              <a:rPr lang="zh-CN" altLang="en-US" sz="3200" b="1">
                <a:latin typeface="华文中宋" panose="02010600040101010101" charset="-122"/>
                <a:ea typeface="华文中宋" panose="02010600040101010101" charset="-122"/>
              </a:rPr>
              <a:t>虚报产量</a:t>
            </a:r>
            <a:endParaRPr lang="zh-CN" altLang="en-US" sz="3200" b="1">
              <a:latin typeface="华文中宋" panose="02010600040101010101" charset="-122"/>
              <a:ea typeface="华文中宋" panose="02010600040101010101" charset="-122"/>
            </a:endParaRPr>
          </a:p>
        </p:txBody>
      </p:sp>
      <p:sp>
        <p:nvSpPr>
          <p:cNvPr id="2" name="文本框 1"/>
          <p:cNvSpPr txBox="1"/>
          <p:nvPr/>
        </p:nvSpPr>
        <p:spPr>
          <a:xfrm>
            <a:off x="7917180" y="0"/>
            <a:ext cx="1778635" cy="583565"/>
          </a:xfrm>
          <a:prstGeom prst="rect">
            <a:avLst/>
          </a:prstGeom>
          <a:solidFill>
            <a:schemeClr val="accent4">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浮夸风</a:t>
            </a:r>
            <a:endParaRPr lang="zh-CN" altLang="en-US" sz="3200" b="1">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dissolve">
                                      <p:cBhvr>
                                        <p:cTn id="14" dur="500"/>
                                        <p:tgtEl>
                                          <p:spTgt spid="9"/>
                                        </p:tgtEl>
                                      </p:cBhvr>
                                    </p:animEffect>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dissolve">
                                      <p:cBhvr>
                                        <p:cTn id="18" dur="500"/>
                                        <p:tgtEl>
                                          <p:spTgt spid="10"/>
                                        </p:tgtEl>
                                      </p:cBhvr>
                                    </p:animEffect>
                                  </p:childTnLst>
                                </p:cTn>
                              </p:par>
                            </p:childTnLst>
                          </p:cTn>
                        </p:par>
                        <p:par>
                          <p:cTn id="19" fill="hold">
                            <p:stCondLst>
                              <p:cond delay="1500"/>
                            </p:stCondLst>
                            <p:childTnLst>
                              <p:par>
                                <p:cTn id="20" presetID="9"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8" grpId="0" bldLvl="0" animBg="1"/>
      <p:bldP spid="9" grpId="0" bldLvl="0" animBg="1"/>
      <p:bldP spid="10" grpId="0" bldLvl="0" animBg="1"/>
      <p:bldP spid="11" grpId="0" bldLvl="0" animBg="1"/>
      <p:bldP spid="7" grpId="1"/>
      <p:bldP spid="2" grpId="0" bldLvl="0" animBg="1"/>
      <p:bldP spid="2"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52"/>
          <p:cNvCxnSpPr/>
          <p:nvPr/>
        </p:nvCxnSpPr>
        <p:spPr>
          <a:xfrm>
            <a:off x="1517631" y="247444"/>
            <a:ext cx="0" cy="249464"/>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4" name="文本框 5"/>
          <p:cNvSpPr txBox="1"/>
          <p:nvPr/>
        </p:nvSpPr>
        <p:spPr>
          <a:xfrm>
            <a:off x="1523698" y="140305"/>
            <a:ext cx="2918581" cy="443230"/>
          </a:xfrm>
          <a:prstGeom prst="rect">
            <a:avLst/>
          </a:prstGeom>
          <a:noFill/>
        </p:spPr>
        <p:txBody>
          <a:bodyPr wrap="square" rtlCol="0">
            <a:spAutoFit/>
          </a:bodyPr>
          <a:lstStyle/>
          <a:p>
            <a:r>
              <a:rPr lang="zh-CN" altLang="en-US" sz="2285" b="1" dirty="0" smtClean="0">
                <a:solidFill>
                  <a:schemeClr val="bg1"/>
                </a:solidFill>
                <a:latin typeface="微软雅黑" panose="020B0503020204020204" charset="-122"/>
                <a:ea typeface="微软雅黑" panose="020B0503020204020204" charset="-122"/>
              </a:rPr>
              <a:t>人教版八年级下册</a:t>
            </a:r>
            <a:endParaRPr lang="zh-CN" altLang="en-US" sz="2285" b="1" dirty="0" smtClean="0">
              <a:solidFill>
                <a:schemeClr val="bg1"/>
              </a:solidFill>
              <a:effectLst/>
              <a:latin typeface="微软雅黑" panose="020B0503020204020204" charset="-122"/>
              <a:ea typeface="微软雅黑" panose="020B0503020204020204" charset="-122"/>
            </a:endParaRPr>
          </a:p>
        </p:txBody>
      </p:sp>
      <p:grpSp>
        <p:nvGrpSpPr>
          <p:cNvPr id="9" name="组合 8"/>
          <p:cNvGrpSpPr/>
          <p:nvPr/>
        </p:nvGrpSpPr>
        <p:grpSpPr>
          <a:xfrm>
            <a:off x="156456" y="247696"/>
            <a:ext cx="8322699" cy="4228357"/>
            <a:chOff x="4029" y="3027"/>
            <a:chExt cx="13107" cy="6659"/>
          </a:xfrm>
        </p:grpSpPr>
        <p:pic>
          <p:nvPicPr>
            <p:cNvPr id="50" name="Picture 4" descr="中国地图"/>
            <p:cNvPicPr>
              <a:picLocks noChangeAspect="1" noChangeArrowheads="1"/>
            </p:cNvPicPr>
            <p:nvPr/>
          </p:nvPicPr>
          <p:blipFill>
            <a:blip r:embed="rId1"/>
            <a:srcRect/>
            <a:stretch>
              <a:fillRect/>
            </a:stretch>
          </p:blipFill>
          <p:spPr bwMode="auto">
            <a:xfrm>
              <a:off x="4029" y="3027"/>
              <a:ext cx="6750" cy="6659"/>
            </a:xfrm>
            <a:prstGeom prst="rect">
              <a:avLst/>
            </a:prstGeom>
            <a:noFill/>
          </p:spPr>
        </p:pic>
        <p:sp>
          <p:nvSpPr>
            <p:cNvPr id="51" name="Line 5"/>
            <p:cNvSpPr>
              <a:spLocks noChangeShapeType="1"/>
            </p:cNvSpPr>
            <p:nvPr/>
          </p:nvSpPr>
          <p:spPr bwMode="auto">
            <a:xfrm>
              <a:off x="8421" y="7221"/>
              <a:ext cx="3086" cy="0"/>
            </a:xfrm>
            <a:prstGeom prst="line">
              <a:avLst/>
            </a:prstGeom>
            <a:noFill/>
            <a:ln w="9525">
              <a:solidFill>
                <a:srgbClr val="FFFFFF"/>
              </a:solidFill>
              <a:round/>
            </a:ln>
            <a:effectLst/>
          </p:spPr>
          <p:txBody>
            <a:bodyPr/>
            <a:lstStyle/>
            <a:p>
              <a:endParaRPr lang="zh-CN" altLang="en-US" sz="1715"/>
            </a:p>
          </p:txBody>
        </p:sp>
        <p:sp>
          <p:nvSpPr>
            <p:cNvPr id="56" name="Text Box 6"/>
            <p:cNvSpPr txBox="1">
              <a:spLocks noChangeArrowheads="1"/>
            </p:cNvSpPr>
            <p:nvPr/>
          </p:nvSpPr>
          <p:spPr bwMode="auto">
            <a:xfrm>
              <a:off x="10779" y="6686"/>
              <a:ext cx="5500" cy="725"/>
            </a:xfrm>
            <a:prstGeom prst="rect">
              <a:avLst/>
            </a:prstGeom>
            <a:solidFill>
              <a:srgbClr val="808000"/>
            </a:solidFill>
            <a:ln w="9525">
              <a:noFill/>
              <a:miter lim="800000"/>
            </a:ln>
            <a:effectLst/>
          </p:spPr>
          <p:txBody>
            <a:bodyPr>
              <a:spAutoFit/>
            </a:bodyPr>
            <a:lstStyle/>
            <a:p>
              <a:pPr>
                <a:spcBef>
                  <a:spcPct val="50000"/>
                </a:spcBef>
              </a:pP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1</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2000</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endPar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endParaRPr>
            </a:p>
          </p:txBody>
        </p:sp>
        <p:sp>
          <p:nvSpPr>
            <p:cNvPr id="62" name="Line 7"/>
            <p:cNvSpPr>
              <a:spLocks noChangeShapeType="1"/>
            </p:cNvSpPr>
            <p:nvPr/>
          </p:nvSpPr>
          <p:spPr bwMode="auto">
            <a:xfrm>
              <a:off x="9064" y="5671"/>
              <a:ext cx="2514" cy="0"/>
            </a:xfrm>
            <a:prstGeom prst="line">
              <a:avLst/>
            </a:prstGeom>
            <a:noFill/>
            <a:ln w="9525">
              <a:solidFill>
                <a:srgbClr val="FFFFFF"/>
              </a:solidFill>
              <a:round/>
            </a:ln>
            <a:effectLst/>
          </p:spPr>
          <p:txBody>
            <a:bodyPr/>
            <a:lstStyle/>
            <a:p>
              <a:endParaRPr lang="zh-CN" altLang="en-US" sz="1715"/>
            </a:p>
          </p:txBody>
        </p:sp>
        <p:sp>
          <p:nvSpPr>
            <p:cNvPr id="63" name="Text Box 8"/>
            <p:cNvSpPr txBox="1">
              <a:spLocks noChangeArrowheads="1"/>
            </p:cNvSpPr>
            <p:nvPr/>
          </p:nvSpPr>
          <p:spPr bwMode="auto">
            <a:xfrm>
              <a:off x="10840" y="5309"/>
              <a:ext cx="5939"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6</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30</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5103</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endPar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endParaRPr>
            </a:p>
          </p:txBody>
        </p:sp>
        <p:sp>
          <p:nvSpPr>
            <p:cNvPr id="64" name="Text Box 9"/>
            <p:cNvSpPr txBox="1">
              <a:spLocks noChangeArrowheads="1"/>
            </p:cNvSpPr>
            <p:nvPr/>
          </p:nvSpPr>
          <p:spPr bwMode="auto">
            <a:xfrm>
              <a:off x="11279" y="7486"/>
              <a:ext cx="5857"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7</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25</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9195</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endPar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endParaRPr>
            </a:p>
          </p:txBody>
        </p:sp>
        <p:sp>
          <p:nvSpPr>
            <p:cNvPr id="65" name="Line 10"/>
            <p:cNvSpPr>
              <a:spLocks noChangeShapeType="1"/>
            </p:cNvSpPr>
            <p:nvPr/>
          </p:nvSpPr>
          <p:spPr bwMode="auto">
            <a:xfrm>
              <a:off x="8914" y="7757"/>
              <a:ext cx="2400" cy="0"/>
            </a:xfrm>
            <a:prstGeom prst="line">
              <a:avLst/>
            </a:prstGeom>
            <a:noFill/>
            <a:ln w="9525">
              <a:solidFill>
                <a:srgbClr val="FFFFFF"/>
              </a:solidFill>
              <a:round/>
            </a:ln>
            <a:effectLst/>
          </p:spPr>
          <p:txBody>
            <a:bodyPr/>
            <a:lstStyle/>
            <a:p>
              <a:endParaRPr lang="zh-CN" altLang="en-US" sz="1715"/>
            </a:p>
          </p:txBody>
        </p:sp>
        <p:sp>
          <p:nvSpPr>
            <p:cNvPr id="66" name="Line 11"/>
            <p:cNvSpPr>
              <a:spLocks noChangeShapeType="1"/>
            </p:cNvSpPr>
            <p:nvPr/>
          </p:nvSpPr>
          <p:spPr bwMode="auto">
            <a:xfrm>
              <a:off x="8100" y="8705"/>
              <a:ext cx="3543" cy="0"/>
            </a:xfrm>
            <a:prstGeom prst="line">
              <a:avLst/>
            </a:prstGeom>
            <a:noFill/>
            <a:ln w="9525">
              <a:solidFill>
                <a:srgbClr val="FFFFFF"/>
              </a:solidFill>
              <a:round/>
            </a:ln>
            <a:effectLst/>
          </p:spPr>
          <p:txBody>
            <a:bodyPr/>
            <a:lstStyle/>
            <a:p>
              <a:endParaRPr lang="zh-CN" altLang="en-US" sz="1715"/>
            </a:p>
          </p:txBody>
        </p:sp>
        <p:sp>
          <p:nvSpPr>
            <p:cNvPr id="67" name="Text Box 12"/>
            <p:cNvSpPr txBox="1">
              <a:spLocks noChangeArrowheads="1"/>
            </p:cNvSpPr>
            <p:nvPr/>
          </p:nvSpPr>
          <p:spPr bwMode="auto">
            <a:xfrm>
              <a:off x="10840" y="8379"/>
              <a:ext cx="6131"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25</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13043</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endPar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endParaRPr>
            </a:p>
          </p:txBody>
        </p:sp>
      </p:grpSp>
      <p:sp>
        <p:nvSpPr>
          <p:cNvPr id="68" name="Text Box 13"/>
          <p:cNvSpPr txBox="1">
            <a:spLocks noChangeArrowheads="1"/>
          </p:cNvSpPr>
          <p:nvPr/>
        </p:nvSpPr>
        <p:spPr bwMode="auto">
          <a:xfrm>
            <a:off x="319405" y="4856480"/>
            <a:ext cx="3307080" cy="1814830"/>
          </a:xfrm>
          <a:prstGeom prst="rect">
            <a:avLst/>
          </a:prstGeom>
          <a:noFill/>
          <a:ln w="9525">
            <a:noFill/>
            <a:miter lim="800000"/>
          </a:ln>
          <a:effectLst/>
        </p:spPr>
        <p:txBody>
          <a:bodyPr wrap="square">
            <a:spAutoFit/>
          </a:bodyPr>
          <a:lstStyle/>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一颗白菜</a:t>
            </a:r>
            <a:r>
              <a:rPr kumimoji="1" lang="en-US" altLang="zh-CN" sz="2800" b="1">
                <a:effectLst/>
                <a:latin typeface="华文中宋" panose="02010600040101010101" charset="-122"/>
                <a:ea typeface="华文中宋" panose="02010600040101010101" charset="-122"/>
                <a:cs typeface="华文中宋" panose="02010600040101010101" charset="-122"/>
              </a:rPr>
              <a:t>500</a:t>
            </a:r>
            <a:r>
              <a:rPr kumimoji="1" lang="zh-CN" altLang="en-US" sz="2800" b="1">
                <a:effectLst/>
                <a:latin typeface="华文中宋" panose="02010600040101010101" charset="-122"/>
                <a:ea typeface="华文中宋" panose="02010600040101010101" charset="-122"/>
                <a:cs typeface="华文中宋" panose="02010600040101010101" charset="-122"/>
              </a:rPr>
              <a:t>斤，</a:t>
            </a:r>
            <a:endParaRPr kumimoji="1" lang="zh-CN" altLang="en-US" sz="2800" b="1">
              <a:effectLst/>
              <a:latin typeface="华文中宋" panose="02010600040101010101" charset="-122"/>
              <a:ea typeface="华文中宋" panose="02010600040101010101" charset="-122"/>
              <a:cs typeface="华文中宋" panose="02010600040101010101" charset="-122"/>
            </a:endParaRPr>
          </a:p>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亩产小麦</a:t>
            </a:r>
            <a:r>
              <a:rPr kumimoji="1" lang="en-US" altLang="zh-CN" sz="2800" b="1">
                <a:effectLst/>
                <a:latin typeface="华文中宋" panose="02010600040101010101" charset="-122"/>
                <a:ea typeface="华文中宋" panose="02010600040101010101" charset="-122"/>
                <a:cs typeface="华文中宋" panose="02010600040101010101" charset="-122"/>
              </a:rPr>
              <a:t>12</a:t>
            </a:r>
            <a:r>
              <a:rPr kumimoji="1" lang="zh-CN" altLang="en-US" sz="2800" b="1">
                <a:effectLst/>
                <a:latin typeface="华文中宋" panose="02010600040101010101" charset="-122"/>
                <a:ea typeface="华文中宋" panose="02010600040101010101" charset="-122"/>
                <a:cs typeface="华文中宋" panose="02010600040101010101" charset="-122"/>
              </a:rPr>
              <a:t>万斤，</a:t>
            </a:r>
            <a:endParaRPr kumimoji="1" lang="zh-CN" altLang="en-US" sz="2800" b="1">
              <a:effectLst/>
              <a:latin typeface="华文中宋" panose="02010600040101010101" charset="-122"/>
              <a:ea typeface="华文中宋" panose="02010600040101010101" charset="-122"/>
              <a:cs typeface="华文中宋" panose="02010600040101010101" charset="-122"/>
            </a:endParaRPr>
          </a:p>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亩产土豆</a:t>
            </a:r>
            <a:r>
              <a:rPr kumimoji="1" lang="en-US" altLang="zh-CN" sz="2800" b="1">
                <a:effectLst/>
                <a:latin typeface="华文中宋" panose="02010600040101010101" charset="-122"/>
                <a:ea typeface="华文中宋" panose="02010600040101010101" charset="-122"/>
                <a:cs typeface="华文中宋" panose="02010600040101010101" charset="-122"/>
              </a:rPr>
              <a:t>120</a:t>
            </a:r>
            <a:r>
              <a:rPr kumimoji="1" lang="zh-CN" altLang="en-US" sz="2800" b="1">
                <a:effectLst/>
                <a:latin typeface="华文中宋" panose="02010600040101010101" charset="-122"/>
                <a:ea typeface="华文中宋" panose="02010600040101010101" charset="-122"/>
                <a:cs typeface="华文中宋" panose="02010600040101010101" charset="-122"/>
              </a:rPr>
              <a:t>万斤</a:t>
            </a:r>
            <a:endParaRPr kumimoji="1" lang="zh-CN" altLang="en-US" sz="2800" b="1">
              <a:effectLst/>
              <a:latin typeface="华文中宋" panose="02010600040101010101" charset="-122"/>
              <a:ea typeface="华文中宋" panose="02010600040101010101" charset="-122"/>
              <a:cs typeface="华文中宋" panose="02010600040101010101" charset="-122"/>
            </a:endParaRPr>
          </a:p>
        </p:txBody>
      </p:sp>
      <p:grpSp>
        <p:nvGrpSpPr>
          <p:cNvPr id="13" name="组合 12"/>
          <p:cNvGrpSpPr/>
          <p:nvPr/>
        </p:nvGrpSpPr>
        <p:grpSpPr>
          <a:xfrm>
            <a:off x="-151765" y="99695"/>
            <a:ext cx="6333490" cy="6824345"/>
            <a:chOff x="0" y="0"/>
            <a:chExt cx="9974" cy="10747"/>
          </a:xfrm>
        </p:grpSpPr>
        <p:pic>
          <p:nvPicPr>
            <p:cNvPr id="11" name="Picture 2" descr="049"/>
            <p:cNvPicPr>
              <a:picLocks noChangeAspect="1" noChangeArrowheads="1"/>
            </p:cNvPicPr>
            <p:nvPr/>
          </p:nvPicPr>
          <p:blipFill>
            <a:blip r:embed="rId2"/>
            <a:srcRect l="3047" r="53535" b="14778"/>
            <a:stretch>
              <a:fillRect/>
            </a:stretch>
          </p:blipFill>
          <p:spPr bwMode="auto">
            <a:xfrm>
              <a:off x="485" y="0"/>
              <a:ext cx="8425" cy="9925"/>
            </a:xfrm>
            <a:prstGeom prst="rect">
              <a:avLst/>
            </a:prstGeom>
            <a:noFill/>
          </p:spPr>
        </p:pic>
        <p:sp>
          <p:nvSpPr>
            <p:cNvPr id="12" name="矩形 11"/>
            <p:cNvSpPr/>
            <p:nvPr/>
          </p:nvSpPr>
          <p:spPr>
            <a:xfrm>
              <a:off x="0" y="9925"/>
              <a:ext cx="9975" cy="822"/>
            </a:xfrm>
            <a:prstGeom prst="rect">
              <a:avLst/>
            </a:prstGeom>
          </p:spPr>
          <p:txBody>
            <a:bodyPr wrap="square">
              <a:spAutoFit/>
            </a:bodyPr>
            <a:p>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卫星田”的稻穗竟能托住一位小姑娘</a:t>
              </a:r>
              <a:endParaRPr lang="zh-CN" altLang="en-US" sz="2800" b="1" dirty="0" smtClean="0">
                <a:latin typeface="华文中宋" panose="02010600040101010101" charset="-122"/>
                <a:ea typeface="华文中宋" panose="02010600040101010101" charset="-122"/>
                <a:cs typeface="华文中宋" panose="02010600040101010101" charset="-122"/>
              </a:endParaRPr>
            </a:p>
          </p:txBody>
        </p:sp>
      </p:grpSp>
      <p:grpSp>
        <p:nvGrpSpPr>
          <p:cNvPr id="16" name="组合 15"/>
          <p:cNvGrpSpPr/>
          <p:nvPr/>
        </p:nvGrpSpPr>
        <p:grpSpPr>
          <a:xfrm>
            <a:off x="5506085" y="257175"/>
            <a:ext cx="6225540" cy="6078855"/>
            <a:chOff x="8910" y="221"/>
            <a:chExt cx="9804" cy="9573"/>
          </a:xfrm>
        </p:grpSpPr>
        <p:pic>
          <p:nvPicPr>
            <p:cNvPr id="14" name="Picture 2" descr="126"/>
            <p:cNvPicPr>
              <a:picLocks noChangeAspect="1" noChangeArrowheads="1"/>
            </p:cNvPicPr>
            <p:nvPr/>
          </p:nvPicPr>
          <p:blipFill>
            <a:blip r:embed="rId3"/>
            <a:srcRect b="9827"/>
            <a:stretch>
              <a:fillRect/>
            </a:stretch>
          </p:blipFill>
          <p:spPr bwMode="auto">
            <a:xfrm>
              <a:off x="8910" y="221"/>
              <a:ext cx="9804" cy="7881"/>
            </a:xfrm>
            <a:prstGeom prst="rect">
              <a:avLst/>
            </a:prstGeom>
            <a:noFill/>
            <a:ln w="9525">
              <a:noFill/>
              <a:miter lim="800000"/>
              <a:headEnd/>
              <a:tailEnd/>
            </a:ln>
          </p:spPr>
        </p:pic>
        <p:sp>
          <p:nvSpPr>
            <p:cNvPr id="15" name="TextBox 79"/>
            <p:cNvSpPr txBox="1"/>
            <p:nvPr/>
          </p:nvSpPr>
          <p:spPr>
            <a:xfrm>
              <a:off x="8910" y="8294"/>
              <a:ext cx="9803" cy="1501"/>
            </a:xfrm>
            <a:prstGeom prst="rect">
              <a:avLst/>
            </a:prstGeom>
            <a:noFill/>
          </p:spPr>
          <p:txBody>
            <a:bodyPr wrap="square" rtlCol="0">
              <a:spAutoFit/>
            </a:bodyPr>
            <a:p>
              <a:r>
                <a:rPr lang="zh-CN" altLang="en-US" sz="2800" b="1" dirty="0" smtClean="0">
                  <a:latin typeface="华文中宋" panose="02010600040101010101" charset="-122"/>
                  <a:ea typeface="华文中宋" panose="02010600040101010101" charset="-122"/>
                </a:rPr>
                <a:t>这块亩产万斤的地，稻子实际是从各处移来的</a:t>
              </a:r>
              <a:endParaRPr lang="zh-CN" altLang="en-US" sz="2800" b="1" dirty="0" smtClean="0">
                <a:latin typeface="华文中宋" panose="02010600040101010101" charset="-122"/>
                <a:ea typeface="华文中宋" panose="02010600040101010101"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68"/>
                                        </p:tgtEl>
                                      </p:cBhvr>
                                    </p:animEffect>
                                    <p:set>
                                      <p:cBhvr>
                                        <p:cTn id="10" dur="1" fill="hold">
                                          <p:stCondLst>
                                            <p:cond delay="499"/>
                                          </p:stCondLst>
                                        </p:cTn>
                                        <p:tgtEl>
                                          <p:spTgt spid="6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up)">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8"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未标题-2"/>
          <p:cNvPicPr>
            <a:picLocks noChangeAspect="1" noChangeArrowheads="1"/>
          </p:cNvPicPr>
          <p:nvPr/>
        </p:nvPicPr>
        <p:blipFill>
          <a:blip r:embed="rId1">
            <a:lum bright="-12000" contrast="42000"/>
            <a:extLst>
              <a:ext uri="{28A0092B-C50C-407E-A947-70E740481C1C}">
                <a14:useLocalDpi xmlns:a14="http://schemas.microsoft.com/office/drawing/2010/main" val="0"/>
              </a:ext>
            </a:extLst>
          </a:blip>
          <a:srcRect/>
          <a:stretch>
            <a:fillRect/>
          </a:stretch>
        </p:blipFill>
        <p:spPr bwMode="auto">
          <a:xfrm>
            <a:off x="126065" y="273595"/>
            <a:ext cx="5396150" cy="4198393"/>
          </a:xfrm>
          <a:prstGeom prst="rect">
            <a:avLst/>
          </a:prstGeom>
          <a:noFill/>
          <a:ln w="76200">
            <a:pattFill prst="sphere">
              <a:fgClr>
                <a:srgbClr val="000000"/>
              </a:fgClr>
              <a:bgClr>
                <a:srgbClr val="FF0000"/>
              </a:bgClr>
            </a:pattFill>
            <a:miter lim="800000"/>
            <a:headEnd/>
            <a:tailEnd/>
          </a:ln>
          <a:extLst>
            <a:ext uri="{909E8E84-426E-40DD-AFC4-6F175D3DCCD1}">
              <a14:hiddenFill xmlns:a14="http://schemas.microsoft.com/office/drawing/2010/main">
                <a:solidFill>
                  <a:srgbClr val="FFFFFF"/>
                </a:solidFill>
              </a14:hiddenFill>
            </a:ext>
          </a:extLst>
        </p:spPr>
      </p:pic>
      <p:pic>
        <p:nvPicPr>
          <p:cNvPr id="5" name="Picture 1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0712" y="136707"/>
            <a:ext cx="6727541" cy="519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1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065" y="2686050"/>
            <a:ext cx="5457456" cy="417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0712" y="2686050"/>
            <a:ext cx="6491288" cy="4119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7"/>
          <p:cNvSpPr>
            <a:spLocks noChangeArrowheads="1"/>
          </p:cNvSpPr>
          <p:nvPr/>
        </p:nvSpPr>
        <p:spPr bwMode="auto">
          <a:xfrm>
            <a:off x="186055" y="5785485"/>
            <a:ext cx="11819255" cy="953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fontAlgn="base">
              <a:spcBef>
                <a:spcPct val="0"/>
              </a:spcBef>
              <a:spcAft>
                <a:spcPct val="0"/>
              </a:spcAft>
            </a:pPr>
            <a:r>
              <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rPr>
              <a:t>人民公社的特点是公社的一切财产</a:t>
            </a:r>
            <a:r>
              <a:rPr lang="zh-CN" altLang="en-US" sz="2800" b="1" dirty="0" smtClean="0">
                <a:solidFill>
                  <a:srgbClr val="C00000"/>
                </a:solidFill>
                <a:latin typeface="华文中宋" panose="02010600040101010101" charset="-122"/>
                <a:ea typeface="华文中宋" panose="02010600040101010101" charset="-122"/>
                <a:cs typeface="华文中宋" panose="02010600040101010101" charset="-122"/>
              </a:rPr>
              <a:t>统一核算，统一分配</a:t>
            </a:r>
            <a:r>
              <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rPr>
              <a:t>；许多地方的社员在公共食堂吃饭，不要钱；社员的自留地、家畜、树木等，都为公社所有。</a:t>
            </a:r>
            <a:endPar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endParaRPr>
          </a:p>
        </p:txBody>
      </p:sp>
      <p:pic>
        <p:nvPicPr>
          <p:cNvPr id="7" name="图片 6" descr="200981183714285.jpg"/>
          <p:cNvPicPr>
            <a:picLocks noChangeAspect="1"/>
          </p:cNvPicPr>
          <p:nvPr/>
        </p:nvPicPr>
        <p:blipFill>
          <a:blip r:embed="rId1" cstate="print"/>
          <a:stretch>
            <a:fillRect/>
          </a:stretch>
        </p:blipFill>
        <p:spPr>
          <a:xfrm>
            <a:off x="0" y="955514"/>
            <a:ext cx="5806863" cy="4738387"/>
          </a:xfrm>
          <a:prstGeom prst="rect">
            <a:avLst/>
          </a:prstGeom>
        </p:spPr>
      </p:pic>
      <p:sp>
        <p:nvSpPr>
          <p:cNvPr id="12291" name="矩形 35845"/>
          <p:cNvSpPr/>
          <p:nvPr/>
        </p:nvSpPr>
        <p:spPr>
          <a:xfrm>
            <a:off x="0" y="0"/>
            <a:ext cx="3818255" cy="645160"/>
          </a:xfrm>
          <a:prstGeom prst="rect">
            <a:avLst/>
          </a:prstGeom>
          <a:solidFill>
            <a:schemeClr val="accent6">
              <a:lumMod val="40000"/>
              <a:lumOff val="60000"/>
            </a:schemeClr>
          </a:solidFill>
          <a:ln w="9525">
            <a:noFill/>
          </a:ln>
        </p:spPr>
        <p:txBody>
          <a:bodyPr wrap="none" anchor="t">
            <a:spAutoFit/>
          </a:bodyPr>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3.</a:t>
            </a:r>
            <a:r>
              <a:rPr lang="zh-CN" sz="3600" b="1" dirty="0">
                <a:latin typeface="华文中宋" panose="02010600040101010101" charset="-122"/>
                <a:ea typeface="华文中宋" panose="02010600040101010101" charset="-122"/>
                <a:cs typeface="华文中宋" panose="02010600040101010101" charset="-122"/>
              </a:rPr>
              <a:t>人民公社化运动</a:t>
            </a:r>
            <a:endParaRPr lang="zh-CN" sz="3600" b="1" dirty="0">
              <a:latin typeface="华文中宋" panose="02010600040101010101" charset="-122"/>
              <a:ea typeface="华文中宋" panose="02010600040101010101" charset="-122"/>
              <a:cs typeface="华文中宋" panose="02010600040101010101" charset="-122"/>
            </a:endParaRPr>
          </a:p>
        </p:txBody>
      </p:sp>
      <p:sp>
        <p:nvSpPr>
          <p:cNvPr id="3" name="文本框 2"/>
          <p:cNvSpPr txBox="1"/>
          <p:nvPr/>
        </p:nvSpPr>
        <p:spPr>
          <a:xfrm>
            <a:off x="5071745" y="61595"/>
            <a:ext cx="3585845" cy="583565"/>
          </a:xfrm>
          <a:prstGeom prst="rect">
            <a:avLst/>
          </a:prstGeom>
          <a:noFill/>
          <a:ln>
            <a:solidFill>
              <a:srgbClr val="C00000"/>
            </a:solidFill>
          </a:ln>
        </p:spPr>
        <p:txBody>
          <a:bodyPr wrap="square" rtlCol="0">
            <a:spAutoFit/>
          </a:bodyPr>
          <a:p>
            <a:r>
              <a:rPr lang="zh-CN" altLang="en-US" sz="3200" b="1">
                <a:latin typeface="华文中宋" panose="02010600040101010101" charset="-122"/>
                <a:ea typeface="华文中宋" panose="02010600040101010101" charset="-122"/>
              </a:rPr>
              <a:t>特点：一大二公</a:t>
            </a:r>
            <a:endParaRPr lang="zh-CN" altLang="en-US" sz="3200" b="1">
              <a:latin typeface="华文中宋" panose="02010600040101010101" charset="-122"/>
              <a:ea typeface="华文中宋" panose="02010600040101010101" charset="-122"/>
            </a:endParaRPr>
          </a:p>
        </p:txBody>
      </p:sp>
      <p:sp>
        <p:nvSpPr>
          <p:cNvPr id="6" name="文本框 5"/>
          <p:cNvSpPr txBox="1"/>
          <p:nvPr/>
        </p:nvSpPr>
        <p:spPr>
          <a:xfrm>
            <a:off x="9247505" y="61595"/>
            <a:ext cx="1778635" cy="583565"/>
          </a:xfrm>
          <a:prstGeom prst="rect">
            <a:avLst/>
          </a:prstGeom>
          <a:solidFill>
            <a:schemeClr val="accent4">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共产风</a:t>
            </a:r>
            <a:endParaRPr lang="zh-CN" altLang="en-US" sz="3200" b="1">
              <a:latin typeface="华文中宋" panose="02010600040101010101" charset="-122"/>
              <a:ea typeface="华文中宋" panose="02010600040101010101" charset="-122"/>
            </a:endParaRPr>
          </a:p>
        </p:txBody>
      </p:sp>
      <p:pic>
        <p:nvPicPr>
          <p:cNvPr id="31" name="Picture 2" descr="12138649_200503011119094558300.jpg"/>
          <p:cNvPicPr>
            <a:picLocks noChangeAspect="1" noChangeArrowheads="1"/>
          </p:cNvPicPr>
          <p:nvPr/>
        </p:nvPicPr>
        <p:blipFill>
          <a:blip r:embed="rId2"/>
          <a:srcRect b="17460"/>
          <a:stretch>
            <a:fillRect/>
          </a:stretch>
        </p:blipFill>
        <p:spPr bwMode="auto">
          <a:xfrm>
            <a:off x="5807075" y="955675"/>
            <a:ext cx="6384290" cy="4738370"/>
          </a:xfrm>
          <a:prstGeom prst="rect">
            <a:avLst/>
          </a:prstGeom>
          <a:ln>
            <a:noFill/>
          </a:ln>
          <a:effectLst/>
        </p:spPr>
      </p:pic>
      <p:sp>
        <p:nvSpPr>
          <p:cNvPr id="62" name="Rectangle 5"/>
          <p:cNvSpPr>
            <a:spLocks noChangeArrowheads="1"/>
          </p:cNvSpPr>
          <p:nvPr/>
        </p:nvSpPr>
        <p:spPr bwMode="auto">
          <a:xfrm>
            <a:off x="-635" y="5723890"/>
            <a:ext cx="12192000" cy="1076325"/>
          </a:xfrm>
          <a:prstGeom prst="rect">
            <a:avLst/>
          </a:prstGeom>
          <a:solidFill>
            <a:schemeClr val="accent5">
              <a:lumMod val="40000"/>
              <a:lumOff val="60000"/>
            </a:schemeClr>
          </a:solidFill>
          <a:ln w="9525">
            <a:noFill/>
            <a:miter lim="800000"/>
          </a:ln>
          <a:effectLst/>
        </p:spPr>
        <p:txBody>
          <a:bodyPr wrap="square">
            <a:spAutoFit/>
          </a:bodyPr>
          <a:p>
            <a:r>
              <a:rPr kumimoji="1" lang="zh-CN" altLang="en-US" sz="3200" b="1" dirty="0">
                <a:latin typeface="华文中宋" panose="02010600040101010101" charset="-122"/>
                <a:ea typeface="华文中宋" panose="02010600040101010101" charset="-122"/>
              </a:rPr>
              <a:t>影响：</a:t>
            </a:r>
            <a:endParaRPr kumimoji="1" lang="zh-CN" altLang="en-US" sz="3200" b="1" dirty="0">
              <a:latin typeface="华文中宋" panose="02010600040101010101" charset="-122"/>
              <a:ea typeface="华文中宋" panose="02010600040101010101" charset="-122"/>
            </a:endParaRPr>
          </a:p>
          <a:p>
            <a:r>
              <a:rPr kumimoji="1" lang="zh-CN" altLang="en-US" sz="3200" b="1" dirty="0">
                <a:latin typeface="华文中宋" panose="02010600040101010101" charset="-122"/>
                <a:ea typeface="华文中宋" panose="02010600040101010101" charset="-122"/>
              </a:rPr>
              <a:t>人民公社化运动脱离农村生产力水平，挫伤了农民生产积极性。</a:t>
            </a:r>
            <a:endParaRPr kumimoji="1" lang="zh-CN" altLang="en-US" sz="3200" b="1" dirty="0">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p:bldP spid="6" grpId="0" bldLvl="0" animBg="1"/>
      <p:bldP spid="6" grpId="1" animBg="1"/>
      <p:bldP spid="62"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84175" y="842645"/>
            <a:ext cx="3724275" cy="4030980"/>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rPr>
              <a:t>评价：</a:t>
            </a:r>
            <a:endParaRPr lang="zh-CN" altLang="en-US" sz="3200" b="1">
              <a:latin typeface="华文中宋" panose="02010600040101010101" charset="-122"/>
              <a:ea typeface="华文中宋" panose="02010600040101010101" charset="-122"/>
            </a:endParaRPr>
          </a:p>
          <a:p>
            <a:r>
              <a:rPr lang="zh-CN" altLang="en-US" sz="3200" b="1">
                <a:latin typeface="华文中宋" panose="02010600040101010101" charset="-122"/>
                <a:ea typeface="华文中宋" panose="02010600040101010101" charset="-122"/>
              </a:rPr>
              <a:t>大跃进和人民公社化运动反映了人民群众迫切要求改变我国经济落后状况的愿望，但</a:t>
            </a:r>
            <a:r>
              <a:rPr lang="zh-CN" altLang="en-US" sz="3200" b="1">
                <a:solidFill>
                  <a:srgbClr val="C00000"/>
                </a:solidFill>
                <a:latin typeface="华文中宋" panose="02010600040101010101" charset="-122"/>
                <a:ea typeface="华文中宋" panose="02010600040101010101" charset="-122"/>
              </a:rPr>
              <a:t>急于求成，忽视了客观经济规律</a:t>
            </a:r>
            <a:endParaRPr lang="zh-CN" altLang="en-US" sz="3200" b="1">
              <a:solidFill>
                <a:srgbClr val="C00000"/>
              </a:solidFill>
              <a:latin typeface="华文中宋" panose="02010600040101010101" charset="-122"/>
              <a:ea typeface="华文中宋" panose="02010600040101010101" charset="-122"/>
            </a:endParaRPr>
          </a:p>
        </p:txBody>
      </p:sp>
      <p:sp>
        <p:nvSpPr>
          <p:cNvPr id="8" name="文本框 7"/>
          <p:cNvSpPr txBox="1"/>
          <p:nvPr/>
        </p:nvSpPr>
        <p:spPr>
          <a:xfrm>
            <a:off x="4108450" y="1504950"/>
            <a:ext cx="804545" cy="1106805"/>
          </a:xfrm>
          <a:prstGeom prst="rect">
            <a:avLst/>
          </a:prstGeom>
          <a:noFill/>
        </p:spPr>
        <p:txBody>
          <a:bodyPr wrap="square" rtlCol="0">
            <a:spAutoFit/>
          </a:bodyPr>
          <a:p>
            <a:r>
              <a:rPr lang="en-US" altLang="zh-CN" sz="6600" b="1">
                <a:latin typeface="Times New Roman" panose="02020603050405020304" pitchFamily="18" charset="0"/>
                <a:cs typeface="Times New Roman" panose="02020603050405020304" pitchFamily="18" charset="0"/>
              </a:rPr>
              <a:t>+</a:t>
            </a:r>
            <a:endParaRPr lang="en-US" altLang="zh-CN" sz="6600" b="1">
              <a:latin typeface="Times New Roman" panose="02020603050405020304" pitchFamily="18" charset="0"/>
              <a:cs typeface="Times New Roman" panose="02020603050405020304" pitchFamily="18" charset="0"/>
            </a:endParaRPr>
          </a:p>
        </p:txBody>
      </p:sp>
      <p:sp>
        <p:nvSpPr>
          <p:cNvPr id="9" name="文本框 8"/>
          <p:cNvSpPr txBox="1"/>
          <p:nvPr/>
        </p:nvSpPr>
        <p:spPr>
          <a:xfrm>
            <a:off x="4912995" y="1581785"/>
            <a:ext cx="1837055" cy="107632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rPr>
              <a:t>自然</a:t>
            </a:r>
            <a:endParaRPr lang="zh-CN" altLang="en-US" sz="3200" b="1">
              <a:latin typeface="华文中宋" panose="02010600040101010101" charset="-122"/>
              <a:ea typeface="华文中宋" panose="02010600040101010101" charset="-122"/>
            </a:endParaRPr>
          </a:p>
          <a:p>
            <a:r>
              <a:rPr lang="zh-CN" altLang="en-US" sz="3200" b="1">
                <a:latin typeface="华文中宋" panose="02010600040101010101" charset="-122"/>
                <a:ea typeface="华文中宋" panose="02010600040101010101" charset="-122"/>
              </a:rPr>
              <a:t>灾害</a:t>
            </a:r>
            <a:endParaRPr lang="zh-CN" altLang="en-US" sz="3200" b="1">
              <a:latin typeface="华文中宋" panose="02010600040101010101" charset="-122"/>
              <a:ea typeface="华文中宋" panose="02010600040101010101" charset="-122"/>
            </a:endParaRPr>
          </a:p>
        </p:txBody>
      </p:sp>
      <p:sp>
        <p:nvSpPr>
          <p:cNvPr id="10" name="右箭头 9"/>
          <p:cNvSpPr/>
          <p:nvPr/>
        </p:nvSpPr>
        <p:spPr>
          <a:xfrm>
            <a:off x="6137910" y="1901190"/>
            <a:ext cx="612140" cy="31496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Rectangle 47"/>
          <p:cNvSpPr>
            <a:spLocks noChangeArrowheads="1"/>
          </p:cNvSpPr>
          <p:nvPr/>
        </p:nvSpPr>
        <p:spPr bwMode="auto">
          <a:xfrm>
            <a:off x="6750341" y="1504901"/>
            <a:ext cx="10287072" cy="1076325"/>
          </a:xfrm>
          <a:prstGeom prst="rect">
            <a:avLst/>
          </a:prstGeom>
          <a:noFill/>
          <a:ln w="9525">
            <a:noFill/>
            <a:miter lim="800000"/>
          </a:ln>
          <a:effectLst/>
        </p:spPr>
        <p:txBody>
          <a:bodyPr wrap="square" anchor="ctr">
            <a:spAutoFit/>
          </a:bodyPr>
          <a:p>
            <a:r>
              <a:rPr lang="en-US" altLang="zh-CN" sz="3200" b="1" dirty="0" smtClean="0">
                <a:solidFill>
                  <a:srgbClr val="760000"/>
                </a:solidFill>
                <a:latin typeface="华文中宋" panose="02010600040101010101" charset="-122"/>
                <a:ea typeface="华文中宋" panose="02010600040101010101" charset="-122"/>
                <a:cs typeface="华文中宋" panose="02010600040101010101" charset="-122"/>
              </a:rPr>
              <a:t>1959</a:t>
            </a:r>
            <a:r>
              <a:rPr lang="zh-CN" altLang="en-US" sz="3200" b="1" dirty="0" smtClean="0">
                <a:solidFill>
                  <a:srgbClr val="760000"/>
                </a:solidFill>
                <a:latin typeface="华文中宋" panose="02010600040101010101" charset="-122"/>
                <a:ea typeface="华文中宋" panose="02010600040101010101" charset="-122"/>
                <a:cs typeface="华文中宋" panose="02010600040101010101" charset="-122"/>
              </a:rPr>
              <a:t>年至</a:t>
            </a:r>
            <a:r>
              <a:rPr lang="en-US" altLang="zh-CN" sz="3200" b="1" dirty="0" smtClean="0">
                <a:solidFill>
                  <a:srgbClr val="760000"/>
                </a:solidFill>
                <a:latin typeface="华文中宋" panose="02010600040101010101" charset="-122"/>
                <a:ea typeface="华文中宋" panose="02010600040101010101" charset="-122"/>
                <a:cs typeface="华文中宋" panose="02010600040101010101" charset="-122"/>
              </a:rPr>
              <a:t>1961</a:t>
            </a:r>
            <a:r>
              <a:rPr lang="zh-CN" altLang="en-US" sz="3200" b="1" dirty="0" smtClean="0">
                <a:solidFill>
                  <a:srgbClr val="760000"/>
                </a:solidFill>
                <a:latin typeface="华文中宋" panose="02010600040101010101" charset="-122"/>
                <a:ea typeface="华文中宋" panose="02010600040101010101" charset="-122"/>
                <a:cs typeface="华文中宋" panose="02010600040101010101" charset="-122"/>
              </a:rPr>
              <a:t>年</a:t>
            </a:r>
            <a:r>
              <a:rPr lang="zh-CN" altLang="en-US" sz="3200" b="1" dirty="0" smtClean="0">
                <a:latin typeface="华文中宋" panose="02010600040101010101" charset="-122"/>
                <a:ea typeface="华文中宋" panose="02010600040101010101" charset="-122"/>
                <a:cs typeface="华文中宋" panose="02010600040101010101" charset="-122"/>
              </a:rPr>
              <a:t>，</a:t>
            </a:r>
            <a:endParaRPr lang="zh-CN" altLang="en-US" sz="3200" b="1" dirty="0" smtClean="0">
              <a:latin typeface="华文中宋" panose="02010600040101010101" charset="-122"/>
              <a:ea typeface="华文中宋" panose="02010600040101010101" charset="-122"/>
              <a:cs typeface="华文中宋" panose="02010600040101010101" charset="-122"/>
            </a:endParaRPr>
          </a:p>
          <a:p>
            <a:r>
              <a:rPr lang="zh-CN" altLang="en-US" sz="3200" b="1" dirty="0" smtClean="0">
                <a:latin typeface="华文中宋" panose="02010600040101010101" charset="-122"/>
                <a:ea typeface="华文中宋" panose="02010600040101010101" charset="-122"/>
                <a:cs typeface="华文中宋" panose="02010600040101010101" charset="-122"/>
              </a:rPr>
              <a:t>我国的国民经济发生</a:t>
            </a:r>
            <a:r>
              <a:rPr lang="zh-CN" altLang="en-US" sz="3200" b="1" dirty="0" smtClean="0">
                <a:solidFill>
                  <a:srgbClr val="760000"/>
                </a:solidFill>
                <a:latin typeface="华文中宋" panose="02010600040101010101" charset="-122"/>
                <a:ea typeface="华文中宋" panose="02010600040101010101" charset="-122"/>
                <a:cs typeface="华文中宋" panose="02010600040101010101" charset="-122"/>
              </a:rPr>
              <a:t>严重困难</a:t>
            </a:r>
            <a:endParaRPr lang="zh-CN" altLang="en-US" sz="3200" b="1" dirty="0" smtClean="0">
              <a:solidFill>
                <a:srgbClr val="760000"/>
              </a:solidFill>
              <a:latin typeface="华文中宋" panose="02010600040101010101" charset="-122"/>
              <a:ea typeface="华文中宋" panose="02010600040101010101" charset="-122"/>
              <a:cs typeface="华文中宋" panose="02010600040101010101" charset="-122"/>
            </a:endParaRPr>
          </a:p>
        </p:txBody>
      </p:sp>
      <p:graphicFrame>
        <p:nvGraphicFramePr>
          <p:cNvPr id="11" name="Group 173"/>
          <p:cNvGraphicFramePr>
            <a:graphicFrameLocks noGrp="1"/>
          </p:cNvGraphicFramePr>
          <p:nvPr>
            <p:custDataLst>
              <p:tags r:id="rId1"/>
            </p:custDataLst>
          </p:nvPr>
        </p:nvGraphicFramePr>
        <p:xfrm>
          <a:off x="5542915" y="2794953"/>
          <a:ext cx="6500813" cy="2590800"/>
        </p:xfrm>
        <a:graphic>
          <a:graphicData uri="http://schemas.openxmlformats.org/drawingml/2006/table">
            <a:tbl>
              <a:tblPr>
                <a:effectLst/>
                <a:tableStyleId>{5940675A-B579-460E-94D1-54222C63F5DA}</a:tableStyleId>
              </a:tblPr>
              <a:tblGrid>
                <a:gridCol w="2433043"/>
                <a:gridCol w="1391285"/>
                <a:gridCol w="1327419"/>
                <a:gridCol w="1349066"/>
              </a:tblGrid>
              <a:tr h="360363">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项目</a:t>
                      </a:r>
                      <a:endPar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1957</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1960</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下降</a:t>
                      </a: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r>
              <a:tr h="479425">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粮食（亿公斤）</a:t>
                      </a:r>
                      <a:endParaRPr kumimoji="0" lang="zh-CN" altLang="en-US"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1950.5</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1435</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26.4</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r>
              <a:tr h="244475">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棉花（万担）</a:t>
                      </a:r>
                      <a:endParaRPr kumimoji="0" lang="zh-CN" altLang="en-US"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3280</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2126</a:t>
                      </a:r>
                      <a:endPar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35.2</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r>
              <a:tr h="433388">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油料（万担）</a:t>
                      </a:r>
                      <a:endPar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7542</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2405</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54.9</a:t>
                      </a:r>
                      <a:endParaRPr kumimoji="0" lang="en-US" altLang="zh-CN" sz="2800" b="1" i="0" u="none" strike="noStrike" cap="none" normalizeH="0" baseline="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r>
              <a:tr h="518160">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生猪存栏数</a:t>
                      </a:r>
                      <a:endParaRPr kumimoji="0" lang="zh-CN" altLang="en-US"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14590</a:t>
                      </a:r>
                      <a:endPar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8227</a:t>
                      </a:r>
                      <a:endPar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rPr>
                        <a:t>43.6</a:t>
                      </a:r>
                      <a:endParaRPr kumimoji="0" lang="en-US" altLang="zh-CN" sz="2800" b="1" i="0" u="none" strike="noStrike" cap="none" normalizeH="0" baseline="0" dirty="0" smtClean="0">
                        <a:ln>
                          <a:noFill/>
                        </a:ln>
                        <a:solidFill>
                          <a:srgbClr val="292934"/>
                        </a:solidFill>
                        <a:effectLst/>
                        <a:latin typeface="黑体" panose="02010609060101010101" charset="-122"/>
                        <a:ea typeface="黑体" panose="02010609060101010101" charset="-122"/>
                        <a:cs typeface="Times New Roman" panose="02020603050405020304" pitchFamily="18" charset="0"/>
                      </a:endParaRP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r>
            </a:tbl>
          </a:graphicData>
        </a:graphic>
      </p:graphicFrame>
      <p:grpSp>
        <p:nvGrpSpPr>
          <p:cNvPr id="12" name="组合 11"/>
          <p:cNvGrpSpPr/>
          <p:nvPr/>
        </p:nvGrpSpPr>
        <p:grpSpPr>
          <a:xfrm>
            <a:off x="528955" y="5758180"/>
            <a:ext cx="10760075" cy="1099820"/>
            <a:chOff x="833" y="9068"/>
            <a:chExt cx="16945" cy="1732"/>
          </a:xfrm>
        </p:grpSpPr>
        <p:sp>
          <p:nvSpPr>
            <p:cNvPr id="35" name="矩形 34"/>
            <p:cNvSpPr/>
            <p:nvPr/>
          </p:nvSpPr>
          <p:spPr>
            <a:xfrm>
              <a:off x="2518" y="9590"/>
              <a:ext cx="15260" cy="919"/>
            </a:xfrm>
            <a:prstGeom prst="rect">
              <a:avLst/>
            </a:prstGeom>
          </p:spPr>
          <p:txBody>
            <a:bodyPr wrap="square">
              <a:spAutoFit/>
            </a:bodyPr>
            <a:p>
              <a:r>
                <a:rPr lang="zh-CN" altLang="en-US" sz="3200" b="1" dirty="0" smtClean="0">
                  <a:latin typeface="华文中宋" panose="02010600040101010101" charset="-122"/>
                  <a:ea typeface="华文中宋" panose="02010600040101010101" charset="-122"/>
                  <a:cs typeface="华文中宋" panose="02010600040101010101" charset="-122"/>
                </a:rPr>
                <a:t>刘少奇引用并肯定农民说法“三分天灾，七分人祸”</a:t>
              </a:r>
              <a:endParaRPr lang="zh-CN" altLang="en-US" sz="3200" b="1" dirty="0" smtClean="0">
                <a:latin typeface="华文中宋" panose="02010600040101010101" charset="-122"/>
                <a:ea typeface="华文中宋" panose="02010600040101010101" charset="-122"/>
                <a:cs typeface="华文中宋" panose="02010600040101010101" charset="-122"/>
              </a:endParaRPr>
            </a:p>
          </p:txBody>
        </p:sp>
        <p:pic>
          <p:nvPicPr>
            <p:cNvPr id="40" name="图片 39" descr="58962548.jpg"/>
            <p:cNvPicPr>
              <a:picLocks noChangeAspect="1"/>
            </p:cNvPicPr>
            <p:nvPr/>
          </p:nvPicPr>
          <p:blipFill>
            <a:blip r:embed="rId2" cstate="print">
              <a:clrChange>
                <a:clrFrom>
                  <a:srgbClr val="FEFEFE"/>
                </a:clrFrom>
                <a:clrTo>
                  <a:srgbClr val="FEFEFE">
                    <a:alpha val="0"/>
                  </a:srgbClr>
                </a:clrTo>
              </a:clrChange>
            </a:blip>
            <a:stretch>
              <a:fillRect/>
            </a:stretch>
          </p:blipFill>
          <p:spPr>
            <a:xfrm>
              <a:off x="833" y="9068"/>
              <a:ext cx="1326" cy="173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par>
                                <p:cTn id="20" presetID="22" presetClass="entr" presetSubtype="1"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up)">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10" grpId="0" animBg="1"/>
      <p:bldP spid="10" grpId="1" animBg="1"/>
      <p:bldP spid="26" grpId="0" animBg="1"/>
      <p:bldP spid="26"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文本框 4"/>
          <p:cNvSpPr txBox="1"/>
          <p:nvPr/>
        </p:nvSpPr>
        <p:spPr>
          <a:xfrm>
            <a:off x="247015" y="735330"/>
            <a:ext cx="12192000" cy="521970"/>
          </a:xfrm>
          <a:prstGeom prst="rect">
            <a:avLst/>
          </a:prstGeom>
          <a:noFill/>
          <a:ln w="9525">
            <a:noFill/>
          </a:ln>
        </p:spPr>
        <p:txBody>
          <a:bodyPr anchor="t">
            <a:spAutoFit/>
          </a:bodyPr>
          <a:p>
            <a:pPr eaLnBrk="0" hangingPunct="0"/>
            <a:r>
              <a:rPr lang="zh-CN" altLang="en-US" sz="2800" b="1" dirty="0">
                <a:solidFill>
                  <a:srgbClr val="C00000"/>
                </a:solidFill>
                <a:latin typeface="华文中宋" panose="02010600040101010101" charset="-122"/>
                <a:ea typeface="华文中宋" panose="02010600040101010101" charset="-122"/>
                <a:cs typeface="华文中宋" panose="02010600040101010101" charset="-122"/>
              </a:rPr>
              <a:t>提出“调整、巩固、充实、提高”八字方针，</a:t>
            </a:r>
            <a:r>
              <a:rPr lang="en-US" altLang="zh-CN" sz="2800" b="1" dirty="0">
                <a:solidFill>
                  <a:srgbClr val="C00000"/>
                </a:solidFill>
                <a:latin typeface="华文中宋" panose="02010600040101010101" charset="-122"/>
                <a:ea typeface="华文中宋" panose="02010600040101010101" charset="-122"/>
                <a:cs typeface="华文中宋" panose="02010600040101010101" charset="-122"/>
              </a:rPr>
              <a:t>1961</a:t>
            </a:r>
            <a:r>
              <a:rPr lang="zh-CN" altLang="en-US" sz="2800" b="1" dirty="0">
                <a:solidFill>
                  <a:srgbClr val="C00000"/>
                </a:solidFill>
                <a:latin typeface="华文中宋" panose="02010600040101010101" charset="-122"/>
                <a:ea typeface="华文中宋" panose="02010600040101010101" charset="-122"/>
                <a:cs typeface="华文中宋" panose="02010600040101010101" charset="-122"/>
              </a:rPr>
              <a:t>年开始实施。</a:t>
            </a:r>
            <a:endParaRPr lang="zh-CN" altLang="en-US" sz="2800" b="1" dirty="0">
              <a:solidFill>
                <a:srgbClr val="C00000"/>
              </a:solidFill>
              <a:latin typeface="华文中宋" panose="02010600040101010101" charset="-122"/>
              <a:ea typeface="华文中宋" panose="02010600040101010101" charset="-122"/>
              <a:cs typeface="华文中宋" panose="02010600040101010101" charset="-122"/>
            </a:endParaRPr>
          </a:p>
        </p:txBody>
      </p:sp>
      <p:pic>
        <p:nvPicPr>
          <p:cNvPr id="6" name="图片 5"/>
          <p:cNvPicPr>
            <a:picLocks noChangeAspect="1"/>
          </p:cNvPicPr>
          <p:nvPr/>
        </p:nvPicPr>
        <p:blipFill>
          <a:blip r:embed="rId1"/>
          <a:stretch>
            <a:fillRect/>
          </a:stretch>
        </p:blipFill>
        <p:spPr>
          <a:xfrm>
            <a:off x="704850" y="2906713"/>
            <a:ext cx="4924425" cy="3951287"/>
          </a:xfrm>
          <a:prstGeom prst="rect">
            <a:avLst/>
          </a:prstGeom>
          <a:noFill/>
          <a:ln w="9525">
            <a:noFill/>
          </a:ln>
        </p:spPr>
      </p:pic>
      <p:sp>
        <p:nvSpPr>
          <p:cNvPr id="7" name="文本框 6"/>
          <p:cNvSpPr txBox="1"/>
          <p:nvPr/>
        </p:nvSpPr>
        <p:spPr>
          <a:xfrm>
            <a:off x="104775" y="4459605"/>
            <a:ext cx="3800475" cy="1938020"/>
          </a:xfrm>
          <a:prstGeom prst="rect">
            <a:avLst/>
          </a:prstGeom>
          <a:noFill/>
          <a:ln w="9525">
            <a:noFill/>
          </a:ln>
        </p:spPr>
        <p:txBody>
          <a:bodyPr anchor="t">
            <a:spAutoFit/>
          </a:bodyPr>
          <a:p>
            <a:pPr eaLnBrk="0" hangingPunct="0"/>
            <a:r>
              <a:rPr lang="zh-CN" altLang="en-US" sz="2400" b="1" dirty="0">
                <a:latin typeface="华文中宋" panose="02010600040101010101" charset="-122"/>
                <a:ea typeface="华文中宋" panose="02010600040101010101" charset="-122"/>
              </a:rPr>
              <a:t>七</a:t>
            </a:r>
            <a:endParaRPr lang="zh-CN" altLang="en-US" sz="2400" b="1" dirty="0">
              <a:latin typeface="华文中宋" panose="02010600040101010101" charset="-122"/>
              <a:ea typeface="华文中宋" panose="02010600040101010101" charset="-122"/>
            </a:endParaRPr>
          </a:p>
          <a:p>
            <a:pPr eaLnBrk="0" hangingPunct="0"/>
            <a:r>
              <a:rPr lang="zh-CN" altLang="en-US" sz="2400" b="1" dirty="0">
                <a:latin typeface="华文中宋" panose="02010600040101010101" charset="-122"/>
                <a:ea typeface="华文中宋" panose="02010600040101010101" charset="-122"/>
              </a:rPr>
              <a:t>千</a:t>
            </a:r>
            <a:endParaRPr lang="zh-CN" altLang="en-US" sz="2400" b="1" dirty="0">
              <a:latin typeface="华文中宋" panose="02010600040101010101" charset="-122"/>
              <a:ea typeface="华文中宋" panose="02010600040101010101" charset="-122"/>
            </a:endParaRPr>
          </a:p>
          <a:p>
            <a:pPr eaLnBrk="0" hangingPunct="0"/>
            <a:r>
              <a:rPr lang="zh-CN" altLang="en-US" sz="2400" b="1" dirty="0">
                <a:latin typeface="华文中宋" panose="02010600040101010101" charset="-122"/>
                <a:ea typeface="华文中宋" panose="02010600040101010101" charset="-122"/>
              </a:rPr>
              <a:t>人</a:t>
            </a:r>
            <a:endParaRPr lang="zh-CN" altLang="en-US" sz="2400" b="1" dirty="0">
              <a:latin typeface="华文中宋" panose="02010600040101010101" charset="-122"/>
              <a:ea typeface="华文中宋" panose="02010600040101010101" charset="-122"/>
            </a:endParaRPr>
          </a:p>
          <a:p>
            <a:pPr eaLnBrk="0" hangingPunct="0"/>
            <a:r>
              <a:rPr lang="zh-CN" altLang="en-US" sz="2400" b="1" dirty="0">
                <a:latin typeface="华文中宋" panose="02010600040101010101" charset="-122"/>
                <a:ea typeface="华文中宋" panose="02010600040101010101" charset="-122"/>
              </a:rPr>
              <a:t>大</a:t>
            </a:r>
            <a:endParaRPr lang="zh-CN" altLang="en-US" sz="2400" b="1" dirty="0">
              <a:latin typeface="华文中宋" panose="02010600040101010101" charset="-122"/>
              <a:ea typeface="华文中宋" panose="02010600040101010101" charset="-122"/>
            </a:endParaRPr>
          </a:p>
          <a:p>
            <a:pPr eaLnBrk="0" hangingPunct="0"/>
            <a:r>
              <a:rPr lang="zh-CN" altLang="en-US" sz="2400" b="1" dirty="0">
                <a:latin typeface="华文中宋" panose="02010600040101010101" charset="-122"/>
                <a:ea typeface="华文中宋" panose="02010600040101010101" charset="-122"/>
              </a:rPr>
              <a:t>会</a:t>
            </a:r>
            <a:endParaRPr lang="zh-CN" altLang="en-US" sz="2400" b="1" dirty="0">
              <a:latin typeface="华文中宋" panose="02010600040101010101" charset="-122"/>
              <a:ea typeface="华文中宋" panose="02010600040101010101" charset="-122"/>
            </a:endParaRPr>
          </a:p>
        </p:txBody>
      </p:sp>
      <p:sp>
        <p:nvSpPr>
          <p:cNvPr id="19460" name="文本框 8"/>
          <p:cNvSpPr txBox="1"/>
          <p:nvPr/>
        </p:nvSpPr>
        <p:spPr>
          <a:xfrm>
            <a:off x="246698" y="151448"/>
            <a:ext cx="11698287" cy="583565"/>
          </a:xfrm>
          <a:prstGeom prst="rect">
            <a:avLst/>
          </a:prstGeom>
          <a:noFill/>
          <a:ln w="9525">
            <a:noFill/>
          </a:ln>
        </p:spPr>
        <p:txBody>
          <a:bodyPr anchor="t">
            <a:spAutoFit/>
          </a:bodyPr>
          <a:p>
            <a:pPr eaLnBrk="0" hangingPunct="0"/>
            <a:r>
              <a:rPr lang="zh-CN" altLang="en-US" sz="3200" b="1" dirty="0">
                <a:latin typeface="华文中宋" panose="02010600040101010101" charset="-122"/>
                <a:ea typeface="华文中宋" panose="02010600040101010101" charset="-122"/>
              </a:rPr>
              <a:t>面对国民经济严重困难，国家是怎样调整的？</a:t>
            </a:r>
            <a:endParaRPr lang="zh-CN" altLang="en-US" sz="3200" b="1" dirty="0">
              <a:latin typeface="华文中宋" panose="02010600040101010101" charset="-122"/>
              <a:ea typeface="华文中宋" panose="02010600040101010101" charset="-122"/>
            </a:endParaRPr>
          </a:p>
        </p:txBody>
      </p:sp>
      <p:pic>
        <p:nvPicPr>
          <p:cNvPr id="14343" name="图片 1"/>
          <p:cNvPicPr>
            <a:picLocks noChangeAspect="1"/>
          </p:cNvPicPr>
          <p:nvPr/>
        </p:nvPicPr>
        <p:blipFill>
          <a:blip r:embed="rId2"/>
          <a:srcRect t="4582" b="9055"/>
          <a:stretch>
            <a:fillRect/>
          </a:stretch>
        </p:blipFill>
        <p:spPr>
          <a:xfrm>
            <a:off x="5629275" y="2919095"/>
            <a:ext cx="6683375" cy="3938905"/>
          </a:xfrm>
          <a:prstGeom prst="rect">
            <a:avLst/>
          </a:prstGeom>
          <a:noFill/>
          <a:ln w="9525">
            <a:noFill/>
          </a:ln>
        </p:spPr>
      </p:pic>
      <p:sp>
        <p:nvSpPr>
          <p:cNvPr id="2" name="文本框 1"/>
          <p:cNvSpPr txBox="1"/>
          <p:nvPr/>
        </p:nvSpPr>
        <p:spPr>
          <a:xfrm>
            <a:off x="247015" y="1344930"/>
            <a:ext cx="11944985" cy="953135"/>
          </a:xfrm>
          <a:prstGeom prst="rect">
            <a:avLst/>
          </a:prstGeom>
          <a:noFill/>
          <a:ln w="9525">
            <a:noFill/>
          </a:ln>
        </p:spPr>
        <p:txBody>
          <a:bodyPr wrap="square" anchor="t">
            <a:spAutoFit/>
          </a:bodyPr>
          <a:p>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成效：到</a:t>
            </a:r>
            <a:r>
              <a:rPr lang="en-US" altLang="zh-CN" sz="2800" b="1" dirty="0">
                <a:solidFill>
                  <a:schemeClr val="tx1"/>
                </a:solidFill>
                <a:latin typeface="华文中宋" panose="02010600040101010101" charset="-122"/>
                <a:ea typeface="华文中宋" panose="02010600040101010101" charset="-122"/>
                <a:cs typeface="华文中宋" panose="02010600040101010101" charset="-122"/>
              </a:rPr>
              <a:t>1965</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年，国民经济调整的任务基本完成，</a:t>
            </a:r>
            <a:endParaRPr lang="zh-CN" altLang="en-US" sz="2800" b="1" dirty="0">
              <a:solidFill>
                <a:schemeClr val="tx1"/>
              </a:solidFill>
              <a:latin typeface="华文中宋" panose="02010600040101010101" charset="-122"/>
              <a:ea typeface="华文中宋" panose="02010600040101010101" charset="-122"/>
              <a:cs typeface="华文中宋" panose="02010600040101010101" charset="-122"/>
            </a:endParaRPr>
          </a:p>
          <a:p>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         工农业生产得到恢复和发展，呈现出物价稳定、市场繁荣的新面貌</a:t>
            </a:r>
            <a:endParaRPr lang="zh-CN" altLang="en-US" sz="2800" b="1" dirty="0">
              <a:solidFill>
                <a:schemeClr val="tx1"/>
              </a:solidFill>
              <a:latin typeface="华文中宋" panose="02010600040101010101" charset="-122"/>
              <a:ea typeface="华文中宋" panose="02010600040101010101" charset="-122"/>
              <a:cs typeface="华文中宋" panose="02010600040101010101"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3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2" grpId="0"/>
      <p:bldP spid="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96265" y="306070"/>
            <a:ext cx="10999470" cy="645160"/>
          </a:xfrm>
          <a:prstGeom prst="rect">
            <a:avLst/>
          </a:prstGeom>
          <a:noFill/>
        </p:spPr>
        <p:txBody>
          <a:bodyPr wrap="square" rtlCol="0">
            <a:spAutoFit/>
          </a:bodyPr>
          <a:p>
            <a:r>
              <a:rPr lang="zh-CN" altLang="en-US" sz="3600">
                <a:solidFill>
                  <a:srgbClr val="292934"/>
                </a:solidFill>
                <a:effectLst>
                  <a:outerShdw blurRad="38100" dist="19050" dir="2700000" algn="tl" rotWithShape="0">
                    <a:srgbClr val="292934">
                      <a:alpha val="40000"/>
                    </a:srgbClr>
                  </a:outerShdw>
                </a:effectLst>
                <a:latin typeface="华文中宋" panose="02010600040101010101" charset="-122"/>
                <a:ea typeface="华文中宋" panose="02010600040101010101" charset="-122"/>
              </a:rPr>
              <a:t>思考：大跃进和人民公社化运动给我们带来什么教训？</a:t>
            </a:r>
            <a:endParaRPr lang="zh-CN" altLang="en-US" sz="3600">
              <a:solidFill>
                <a:srgbClr val="292934"/>
              </a:solidFill>
              <a:effectLst>
                <a:outerShdw blurRad="38100" dist="19050" dir="2700000" algn="tl" rotWithShape="0">
                  <a:srgbClr val="292934">
                    <a:alpha val="40000"/>
                  </a:srgbClr>
                </a:outerShdw>
              </a:effectLst>
              <a:latin typeface="华文中宋" panose="02010600040101010101" charset="-122"/>
              <a:ea typeface="华文中宋" panose="02010600040101010101" charset="-122"/>
            </a:endParaRPr>
          </a:p>
        </p:txBody>
      </p:sp>
      <p:sp>
        <p:nvSpPr>
          <p:cNvPr id="63494" name="文本框 9"/>
          <p:cNvSpPr txBox="1"/>
          <p:nvPr/>
        </p:nvSpPr>
        <p:spPr>
          <a:xfrm>
            <a:off x="2034223" y="2900680"/>
            <a:ext cx="7694612" cy="1568450"/>
          </a:xfrm>
          <a:prstGeom prst="rect">
            <a:avLst/>
          </a:prstGeom>
          <a:noFill/>
          <a:ln w="9525">
            <a:noFill/>
          </a:ln>
        </p:spPr>
        <p:txBody>
          <a:bodyPr anchor="t">
            <a:spAutoFit/>
          </a:bodyPr>
          <a:p>
            <a:pPr indent="323850"/>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政策的制定</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要</a:t>
            </a:r>
            <a:r>
              <a:rPr lang="zh-CN" altLang="en-US" sz="3200" b="1" dirty="0">
                <a:solidFill>
                  <a:srgbClr val="1D41D5"/>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从实际出发，实事求是</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endPar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pPr indent="323850"/>
            <a:r>
              <a:rPr lang="zh-CN" altLang="zh-CN"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endPar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pPr indent="323850"/>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经济建设要</a:t>
            </a:r>
            <a:r>
              <a:rPr lang="zh-CN" altLang="en-US" sz="3200" b="1" dirty="0">
                <a:solidFill>
                  <a:schemeClr val="accent5">
                    <a:lumMod val="75000"/>
                  </a:schemeClr>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遵循客观的经济规律</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endPar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p:txBody>
      </p:sp>
      <p:sp>
        <p:nvSpPr>
          <p:cNvPr id="5" name="文本框 4"/>
          <p:cNvSpPr txBox="1"/>
          <p:nvPr/>
        </p:nvSpPr>
        <p:spPr>
          <a:xfrm>
            <a:off x="2449195" y="1896110"/>
            <a:ext cx="9146540" cy="583565"/>
          </a:xfrm>
          <a:prstGeom prst="rect">
            <a:avLst/>
          </a:prstGeom>
          <a:noFill/>
        </p:spPr>
        <p:txBody>
          <a:bodyPr wrap="square" rtlCol="0">
            <a:spAutoFit/>
          </a:bodyPr>
          <a:p>
            <a:r>
              <a:rPr lang="zh-CN" altLang="en-US" sz="3200" b="1">
                <a:solidFill>
                  <a:schemeClr val="tx1"/>
                </a:solidFill>
                <a:latin typeface="华文中宋" panose="02010600040101010101" charset="-122"/>
                <a:ea typeface="华文中宋" panose="02010600040101010101" charset="-122"/>
              </a:rPr>
              <a:t>急于求成，忽视了客观经济规律</a:t>
            </a:r>
            <a:endParaRPr lang="zh-CN" altLang="en-US" sz="3200" b="1">
              <a:solidFill>
                <a:schemeClr val="tx1"/>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2" nodeType="clickEffect">
                                  <p:stCondLst>
                                    <p:cond delay="0"/>
                                  </p:stCondLst>
                                  <p:childTnLst>
                                    <p:animEffect transition="out" filter="wipe(down)">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63494"/>
                                        </p:tgtEl>
                                        <p:attrNameLst>
                                          <p:attrName>style.visibility</p:attrName>
                                        </p:attrNameLst>
                                      </p:cBhvr>
                                      <p:to>
                                        <p:strVal val="visible"/>
                                      </p:to>
                                    </p:set>
                                    <p:animEffect transition="in" filter="wipe(up)">
                                      <p:cBhvr>
                                        <p:cTn id="16" dur="500"/>
                                        <p:tgtEl>
                                          <p:spTgt spid="634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4" grpId="0"/>
      <p:bldP spid="63494" grpId="1"/>
      <p:bldP spid="5" grpId="0"/>
      <p:bldP spid="5" grpId="1"/>
      <p:bldP spid="5" grpId="2"/>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709930" y="851535"/>
            <a:ext cx="10307955" cy="4831080"/>
          </a:xfrm>
          <a:prstGeom prst="rect">
            <a:avLst/>
          </a:prstGeom>
          <a:noFill/>
        </p:spPr>
        <p:txBody>
          <a:bodyPr wrap="square" rtlCol="0">
            <a:spAutoFit/>
          </a:bodyPr>
          <a:p>
            <a:r>
              <a:rPr lang="zh-CN" altLang="en-US" sz="2800">
                <a:latin typeface="华文中宋" panose="02010600040101010101" charset="-122"/>
                <a:ea typeface="华文中宋" panose="02010600040101010101" charset="-122"/>
                <a:cs typeface="华文中宋" panose="02010600040101010101" charset="-122"/>
              </a:rPr>
              <a:t>“花生壳，圆又长，两头相隔十几丈，五百个人抬起来，我们坐上游东海。”这是20世纪五十年代中国某地区农民的劳动号子。如果将上述劳动号子作为史料，可以用来印证(      )</a:t>
            </a:r>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A.“一五”计划的超额完成      B.“大跃进”运动中的浮夸风</a:t>
            </a:r>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C.人民公社欣欣向荣的气象      D.“文化大革命”的严重错误</a:t>
            </a:r>
            <a:endParaRPr lang="zh-CN" altLang="en-US" sz="2800">
              <a:latin typeface="华文中宋" panose="02010600040101010101" charset="-122"/>
              <a:ea typeface="华文中宋" panose="02010600040101010101" charset="-122"/>
              <a:cs typeface="华文中宋" panose="02010600040101010101" charset="-122"/>
            </a:endParaRPr>
          </a:p>
          <a:p>
            <a:endParaRPr lang="zh-CN" altLang="en-US" sz="2800">
              <a:latin typeface="华文中宋" panose="02010600040101010101" charset="-122"/>
              <a:ea typeface="华文中宋" panose="02010600040101010101" charset="-122"/>
              <a:cs typeface="华文中宋" panose="02010600040101010101" charset="-122"/>
            </a:endParaRPr>
          </a:p>
          <a:p>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从“大跃进”和人民公社化运动中吸取的最主要教训是(       )</a:t>
            </a:r>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A.大力发展社会主义经济         B.充分发挥人民的主观能动性</a:t>
            </a:r>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C.要遵循客观经济规律办事      D.大力加强社会主义工业化建设  </a:t>
            </a:r>
            <a:endParaRPr lang="zh-CN" altLang="en-US" sz="2800">
              <a:latin typeface="华文中宋" panose="02010600040101010101" charset="-122"/>
              <a:ea typeface="华文中宋" panose="02010600040101010101" charset="-122"/>
              <a:cs typeface="华文中宋" panose="02010600040101010101" charset="-122"/>
            </a:endParaRPr>
          </a:p>
          <a:p>
            <a:endParaRPr lang="zh-CN" altLang="en-US" sz="2800">
              <a:latin typeface="华文中宋" panose="02010600040101010101" charset="-122"/>
              <a:ea typeface="华文中宋" panose="02010600040101010101" charset="-122"/>
              <a:cs typeface="华文中宋" panose="02010600040101010101" charset="-122"/>
            </a:endParaRPr>
          </a:p>
        </p:txBody>
      </p:sp>
      <p:sp>
        <p:nvSpPr>
          <p:cNvPr id="3" name="文本框 2"/>
          <p:cNvSpPr txBox="1"/>
          <p:nvPr/>
        </p:nvSpPr>
        <p:spPr>
          <a:xfrm>
            <a:off x="8086090" y="1562100"/>
            <a:ext cx="1243965" cy="768350"/>
          </a:xfrm>
          <a:prstGeom prst="rect">
            <a:avLst/>
          </a:prstGeom>
          <a:noFill/>
        </p:spPr>
        <p:txBody>
          <a:bodyPr wrap="square" rtlCol="0">
            <a:spAutoFit/>
          </a:bodyPr>
          <a:p>
            <a:r>
              <a:rPr lang="en-US" altLang="zh-CN" sz="4400">
                <a:solidFill>
                  <a:srgbClr val="C00000"/>
                </a:solidFill>
              </a:rPr>
              <a:t>B</a:t>
            </a:r>
            <a:endParaRPr lang="en-US" altLang="zh-CN" sz="4400">
              <a:solidFill>
                <a:srgbClr val="C00000"/>
              </a:solidFill>
            </a:endParaRPr>
          </a:p>
        </p:txBody>
      </p:sp>
      <p:sp>
        <p:nvSpPr>
          <p:cNvPr id="4" name="文本框 3"/>
          <p:cNvSpPr txBox="1"/>
          <p:nvPr/>
        </p:nvSpPr>
        <p:spPr>
          <a:xfrm>
            <a:off x="9490075" y="3715385"/>
            <a:ext cx="1243965" cy="768350"/>
          </a:xfrm>
          <a:prstGeom prst="rect">
            <a:avLst/>
          </a:prstGeom>
          <a:noFill/>
        </p:spPr>
        <p:txBody>
          <a:bodyPr wrap="square" rtlCol="0">
            <a:spAutoFit/>
          </a:bodyPr>
          <a:p>
            <a:r>
              <a:rPr lang="en-US" altLang="zh-CN" sz="4400">
                <a:solidFill>
                  <a:srgbClr val="C00000"/>
                </a:solidFill>
              </a:rPr>
              <a:t>C</a:t>
            </a:r>
            <a:endParaRPr lang="en-US" altLang="zh-CN" sz="4400">
              <a:solidFill>
                <a:srgbClr val="C0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0" y="-635"/>
            <a:ext cx="5776595" cy="2723515"/>
          </a:xfrm>
          <a:custGeom>
            <a:avLst/>
            <a:gdLst>
              <a:gd name="connsiteX0" fmla="*/ 0 w 6078"/>
              <a:gd name="connsiteY0" fmla="*/ 0 h 2816"/>
              <a:gd name="connsiteX1" fmla="*/ 6078 w 6078"/>
              <a:gd name="connsiteY1" fmla="*/ 0 h 2816"/>
              <a:gd name="connsiteX2" fmla="*/ 3195 w 6078"/>
              <a:gd name="connsiteY2" fmla="*/ 2794 h 2816"/>
              <a:gd name="connsiteX3" fmla="*/ 0 w 6078"/>
              <a:gd name="connsiteY3" fmla="*/ 2816 h 2816"/>
              <a:gd name="connsiteX4" fmla="*/ 0 w 6078"/>
              <a:gd name="connsiteY4" fmla="*/ 0 h 2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8" h="2816">
                <a:moveTo>
                  <a:pt x="0" y="0"/>
                </a:moveTo>
                <a:lnTo>
                  <a:pt x="6078" y="0"/>
                </a:lnTo>
                <a:lnTo>
                  <a:pt x="3195" y="2794"/>
                </a:lnTo>
                <a:lnTo>
                  <a:pt x="0" y="2816"/>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859530" y="4844022"/>
            <a:ext cx="7000240" cy="1148080"/>
          </a:xfrm>
          <a:prstGeom prst="rect">
            <a:avLst/>
          </a:prstGeom>
          <a:noFill/>
        </p:spPr>
        <p:txBody>
          <a:bodyPr wrap="square" lIns="68580" tIns="34290" rIns="68580" bIns="34290" rtlCol="0">
            <a:spAutoFit/>
          </a:bodyPr>
          <a:lstStyle/>
          <a:p>
            <a:pPr algn="l">
              <a:lnSpc>
                <a:spcPct val="130000"/>
              </a:lnSpc>
            </a:pPr>
            <a:r>
              <a:rPr lang="zh-CN" altLang="en-US" sz="5400" b="1" dirty="0" smtClean="0">
                <a:latin typeface="华文中宋" panose="02010600040101010101" charset="-122"/>
                <a:ea typeface="华文中宋" panose="02010600040101010101" charset="-122"/>
              </a:rPr>
              <a:t>艰辛探索与建设成就</a:t>
            </a:r>
            <a:endParaRPr lang="zh-CN" altLang="en-US" sz="5400" b="1" dirty="0" smtClean="0">
              <a:latin typeface="华文中宋" panose="02010600040101010101" charset="-122"/>
              <a:ea typeface="华文中宋" panose="02010600040101010101" charset="-122"/>
            </a:endParaRPr>
          </a:p>
        </p:txBody>
      </p:sp>
      <p:sp>
        <p:nvSpPr>
          <p:cNvPr id="10" name="文本框 9"/>
          <p:cNvSpPr txBox="1"/>
          <p:nvPr/>
        </p:nvSpPr>
        <p:spPr>
          <a:xfrm>
            <a:off x="838586" y="1187135"/>
            <a:ext cx="1805940" cy="935641"/>
          </a:xfrm>
          <a:prstGeom prst="rect">
            <a:avLst/>
          </a:prstGeom>
          <a:noFill/>
        </p:spPr>
        <p:txBody>
          <a:bodyPr wrap="square" lIns="68580" tIns="34290" rIns="68580" bIns="34290" rtlCol="0">
            <a:spAutoFit/>
          </a:bodyPr>
          <a:lstStyle/>
          <a:p>
            <a:pPr algn="l">
              <a:lnSpc>
                <a:spcPct val="130000"/>
              </a:lnSpc>
            </a:pPr>
            <a:r>
              <a:rPr lang="zh-CN" altLang="en-US" sz="4800" dirty="0" smtClean="0">
                <a:solidFill>
                  <a:schemeClr val="bg1"/>
                </a:solidFill>
                <a:latin typeface="华文中宋" panose="02010600040101010101" charset="-122"/>
                <a:ea typeface="华文中宋" panose="02010600040101010101" charset="-122"/>
              </a:rPr>
              <a:t>第</a:t>
            </a:r>
            <a:r>
              <a:rPr lang="en-US" altLang="zh-CN" sz="4800" dirty="0" smtClean="0">
                <a:solidFill>
                  <a:schemeClr val="bg1"/>
                </a:solidFill>
                <a:latin typeface="华文中宋" panose="02010600040101010101" charset="-122"/>
                <a:ea typeface="华文中宋" panose="02010600040101010101" charset="-122"/>
              </a:rPr>
              <a:t>6</a:t>
            </a:r>
            <a:r>
              <a:rPr lang="zh-CN" altLang="en-US" sz="4800" dirty="0" smtClean="0">
                <a:solidFill>
                  <a:schemeClr val="bg1"/>
                </a:solidFill>
                <a:latin typeface="华文中宋" panose="02010600040101010101" charset="-122"/>
                <a:ea typeface="华文中宋" panose="02010600040101010101" charset="-122"/>
              </a:rPr>
              <a:t>课</a:t>
            </a:r>
            <a:endParaRPr lang="en-US" altLang="zh-CN" sz="4800" dirty="0">
              <a:solidFill>
                <a:schemeClr val="bg1"/>
              </a:solidFill>
              <a:latin typeface="华文中宋" panose="02010600040101010101" charset="-122"/>
              <a:ea typeface="华文中宋" panose="02010600040101010101" charset="-122"/>
            </a:endParaRPr>
          </a:p>
        </p:txBody>
      </p:sp>
      <p:pic>
        <p:nvPicPr>
          <p:cNvPr id="2" name="图片 1"/>
          <p:cNvPicPr>
            <a:picLocks noChangeAspect="1"/>
          </p:cNvPicPr>
          <p:nvPr/>
        </p:nvPicPr>
        <p:blipFill>
          <a:blip r:embed="rId1">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5463689" y="593725"/>
            <a:ext cx="6607241" cy="4250297"/>
          </a:xfrm>
          <a:prstGeom prst="rect">
            <a:avLst/>
          </a:prstGeom>
          <a:effectLst/>
        </p:spPr>
      </p:pic>
      <p:sp>
        <p:nvSpPr>
          <p:cNvPr id="11" name="任意多边形 10"/>
          <p:cNvSpPr/>
          <p:nvPr/>
        </p:nvSpPr>
        <p:spPr>
          <a:xfrm flipH="1">
            <a:off x="1649730" y="-635"/>
            <a:ext cx="10542270" cy="4845050"/>
          </a:xfrm>
          <a:custGeom>
            <a:avLst/>
            <a:gdLst>
              <a:gd name="connsiteX0" fmla="*/ 14 w 13657"/>
              <a:gd name="connsiteY0" fmla="*/ 20 h 6560"/>
              <a:gd name="connsiteX1" fmla="*/ 7241 w 13657"/>
              <a:gd name="connsiteY1" fmla="*/ 0 h 6560"/>
              <a:gd name="connsiteX2" fmla="*/ 13657 w 13657"/>
              <a:gd name="connsiteY2" fmla="*/ 6503 h 6560"/>
              <a:gd name="connsiteX3" fmla="*/ 0 w 13657"/>
              <a:gd name="connsiteY3" fmla="*/ 6560 h 6560"/>
              <a:gd name="connsiteX4" fmla="*/ 14 w 13657"/>
              <a:gd name="connsiteY4" fmla="*/ 2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57" h="6560">
                <a:moveTo>
                  <a:pt x="14" y="20"/>
                </a:moveTo>
                <a:lnTo>
                  <a:pt x="7241" y="0"/>
                </a:lnTo>
                <a:lnTo>
                  <a:pt x="13657" y="6503"/>
                </a:lnTo>
                <a:lnTo>
                  <a:pt x="0" y="6560"/>
                </a:lnTo>
                <a:lnTo>
                  <a:pt x="14" y="20"/>
                </a:lnTo>
                <a:close/>
              </a:path>
            </a:pathLst>
          </a:custGeom>
          <a:solidFill>
            <a:srgbClr val="40404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7" name="箭头 934"/>
          <p:cNvSpPr/>
          <p:nvPr/>
        </p:nvSpPr>
        <p:spPr>
          <a:xfrm>
            <a:off x="768350" y="1768475"/>
            <a:ext cx="9764713" cy="46038"/>
          </a:xfrm>
          <a:prstGeom prst="line">
            <a:avLst/>
          </a:prstGeom>
          <a:ln w="57150" cap="flat" cmpd="sng">
            <a:solidFill>
              <a:schemeClr val="tx1"/>
            </a:solidFill>
            <a:prstDash val="solid"/>
            <a:round/>
            <a:headEnd type="none" w="med" len="med"/>
            <a:tailEnd type="triangle" w="med" len="med"/>
          </a:ln>
        </p:spPr>
      </p:sp>
      <p:sp>
        <p:nvSpPr>
          <p:cNvPr id="11268" name="直接连接符 11267"/>
          <p:cNvSpPr/>
          <p:nvPr/>
        </p:nvSpPr>
        <p:spPr>
          <a:xfrm flipV="1">
            <a:off x="895350" y="1643063"/>
            <a:ext cx="0" cy="142875"/>
          </a:xfrm>
          <a:prstGeom prst="line">
            <a:avLst/>
          </a:prstGeom>
          <a:ln w="57150" cap="flat" cmpd="sng">
            <a:solidFill>
              <a:srgbClr val="FF0000"/>
            </a:solidFill>
            <a:prstDash val="solid"/>
            <a:round/>
            <a:headEnd type="none" w="med" len="med"/>
            <a:tailEnd type="none" w="med" len="med"/>
          </a:ln>
        </p:spPr>
      </p:sp>
      <p:sp>
        <p:nvSpPr>
          <p:cNvPr id="11269" name="直接连接符 11268"/>
          <p:cNvSpPr/>
          <p:nvPr/>
        </p:nvSpPr>
        <p:spPr>
          <a:xfrm flipV="1">
            <a:off x="3436938" y="1649413"/>
            <a:ext cx="1587" cy="144462"/>
          </a:xfrm>
          <a:prstGeom prst="line">
            <a:avLst/>
          </a:prstGeom>
          <a:ln w="57150" cap="flat" cmpd="sng">
            <a:solidFill>
              <a:srgbClr val="FF0000"/>
            </a:solidFill>
            <a:prstDash val="solid"/>
            <a:round/>
            <a:headEnd type="none" w="med" len="med"/>
            <a:tailEnd type="none" w="med" len="med"/>
          </a:ln>
        </p:spPr>
      </p:sp>
      <p:sp>
        <p:nvSpPr>
          <p:cNvPr id="11270" name="直接连接符 11269"/>
          <p:cNvSpPr/>
          <p:nvPr/>
        </p:nvSpPr>
        <p:spPr>
          <a:xfrm flipV="1">
            <a:off x="6657975" y="1720850"/>
            <a:ext cx="0" cy="144463"/>
          </a:xfrm>
          <a:prstGeom prst="line">
            <a:avLst/>
          </a:prstGeom>
          <a:ln w="57150" cap="flat" cmpd="sng">
            <a:solidFill>
              <a:srgbClr val="FF0000"/>
            </a:solidFill>
            <a:prstDash val="solid"/>
            <a:round/>
            <a:headEnd type="none" w="med" len="med"/>
            <a:tailEnd type="none" w="med" len="med"/>
          </a:ln>
        </p:spPr>
      </p:sp>
      <p:sp>
        <p:nvSpPr>
          <p:cNvPr id="11272" name="直接连接符 11271"/>
          <p:cNvSpPr/>
          <p:nvPr/>
        </p:nvSpPr>
        <p:spPr>
          <a:xfrm flipV="1">
            <a:off x="9417050" y="1765300"/>
            <a:ext cx="1588" cy="144463"/>
          </a:xfrm>
          <a:prstGeom prst="line">
            <a:avLst/>
          </a:prstGeom>
          <a:ln w="57150" cap="flat" cmpd="sng">
            <a:solidFill>
              <a:srgbClr val="FF0000"/>
            </a:solidFill>
            <a:prstDash val="solid"/>
            <a:round/>
            <a:headEnd type="none" w="med" len="med"/>
            <a:tailEnd type="none" w="med" len="med"/>
          </a:ln>
        </p:spPr>
      </p:sp>
      <p:sp>
        <p:nvSpPr>
          <p:cNvPr id="11275" name="左大括号 11274"/>
          <p:cNvSpPr/>
          <p:nvPr/>
        </p:nvSpPr>
        <p:spPr>
          <a:xfrm rot="-5400000">
            <a:off x="7840663" y="1049338"/>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p>
            <a:endParaRPr lang="zh-CN" altLang="en-US" dirty="0">
              <a:latin typeface="Arial" panose="020B0604020202020204" pitchFamily="34" charset="0"/>
              <a:ea typeface="宋体" panose="02010600030101010101" pitchFamily="2" charset="-122"/>
            </a:endParaRPr>
          </a:p>
        </p:txBody>
      </p:sp>
      <p:sp>
        <p:nvSpPr>
          <p:cNvPr id="11276" name="文本框 11275"/>
          <p:cNvSpPr txBox="1"/>
          <p:nvPr/>
        </p:nvSpPr>
        <p:spPr>
          <a:xfrm>
            <a:off x="419100" y="1993900"/>
            <a:ext cx="1223963"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rPr>
              <a:t>19</a:t>
            </a:r>
            <a:r>
              <a:rPr lang="en-US" altLang="zh-CN" sz="3200" b="1" dirty="0">
                <a:solidFill>
                  <a:srgbClr val="FF0000"/>
                </a:solidFill>
                <a:latin typeface="黑体" panose="02010609060101010101" charset="-122"/>
                <a:ea typeface="黑体" panose="02010609060101010101" charset="-122"/>
              </a:rPr>
              <a:t>56</a:t>
            </a:r>
            <a:endParaRPr lang="en-US" altLang="zh-CN" sz="3200" b="1" dirty="0">
              <a:solidFill>
                <a:srgbClr val="FF0000"/>
              </a:solidFill>
              <a:latin typeface="黑体" panose="02010609060101010101" charset="-122"/>
              <a:ea typeface="黑体" panose="02010609060101010101" charset="-122"/>
            </a:endParaRPr>
          </a:p>
        </p:txBody>
      </p:sp>
      <p:sp>
        <p:nvSpPr>
          <p:cNvPr id="19465" name="文本框 11276"/>
          <p:cNvSpPr txBox="1"/>
          <p:nvPr/>
        </p:nvSpPr>
        <p:spPr>
          <a:xfrm>
            <a:off x="2840038" y="2003425"/>
            <a:ext cx="1139825"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195</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8</a:t>
            </a:r>
            <a:endParaRPr lang="en-US" altLang="zh-CN"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78" name="文本框 11277"/>
          <p:cNvSpPr txBox="1"/>
          <p:nvPr/>
        </p:nvSpPr>
        <p:spPr>
          <a:xfrm>
            <a:off x="6094413" y="2017713"/>
            <a:ext cx="1008062" cy="579437"/>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196</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1</a:t>
            </a:r>
            <a:endParaRPr lang="en-US" altLang="zh-CN"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79" name="文本框 11278"/>
          <p:cNvSpPr txBox="1"/>
          <p:nvPr/>
        </p:nvSpPr>
        <p:spPr>
          <a:xfrm>
            <a:off x="8896350" y="2009775"/>
            <a:ext cx="1008063" cy="579438"/>
          </a:xfrm>
          <a:prstGeom prst="rect">
            <a:avLst/>
          </a:prstGeom>
          <a:noFill/>
          <a:ln w="9525">
            <a:noFill/>
          </a:ln>
        </p:spPr>
        <p:txBody>
          <a:bodyPr anchor="t">
            <a:spAutoFit/>
          </a:bodyPr>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65</a:t>
            </a:r>
            <a:endParaRPr lang="en-US" altLang="zh-CN" sz="3200" b="1" dirty="0">
              <a:solidFill>
                <a:srgbClr val="FF0000"/>
              </a:solidFill>
              <a:latin typeface="黑体" panose="02010609060101010101" charset="-122"/>
              <a:ea typeface="黑体" panose="02010609060101010101" charset="-122"/>
              <a:sym typeface="Arial" panose="020B0604020202020204" pitchFamily="34" charset="0"/>
            </a:endParaRPr>
          </a:p>
        </p:txBody>
      </p:sp>
      <p:sp>
        <p:nvSpPr>
          <p:cNvPr id="11282" name="文本框 11281"/>
          <p:cNvSpPr txBox="1"/>
          <p:nvPr/>
        </p:nvSpPr>
        <p:spPr>
          <a:xfrm>
            <a:off x="292100" y="2520950"/>
            <a:ext cx="1241425" cy="1190625"/>
          </a:xfrm>
          <a:prstGeom prst="rect">
            <a:avLst/>
          </a:prstGeom>
          <a:noFill/>
          <a:ln w="9525">
            <a:noFill/>
          </a:ln>
        </p:spPr>
        <p:txBody>
          <a:bodyPr anchor="t">
            <a:spAutoFit/>
          </a:bodyPr>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中共</a:t>
            </a:r>
            <a:endParaRPr lang="zh-CN" altLang="en-US" sz="3600" b="1" dirty="0">
              <a:solidFill>
                <a:srgbClr val="1D41D5"/>
              </a:solidFill>
              <a:latin typeface="黑体" panose="02010609060101010101" charset="-122"/>
              <a:ea typeface="黑体" panose="02010609060101010101" charset="-122"/>
              <a:sym typeface="Arial" panose="020B0604020202020204" pitchFamily="34" charset="0"/>
            </a:endParaRPr>
          </a:p>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八大</a:t>
            </a:r>
            <a:endParaRPr lang="zh-CN" altLang="en-US" sz="3600" b="1" dirty="0">
              <a:solidFill>
                <a:srgbClr val="1D41D5"/>
              </a:solidFill>
              <a:latin typeface="黑体" panose="02010609060101010101" charset="-122"/>
              <a:ea typeface="黑体" panose="02010609060101010101" charset="-122"/>
              <a:sym typeface="Arial" panose="020B0604020202020204" pitchFamily="34" charset="0"/>
            </a:endParaRPr>
          </a:p>
        </p:txBody>
      </p:sp>
      <p:sp>
        <p:nvSpPr>
          <p:cNvPr id="11283" name="文本框 11282"/>
          <p:cNvSpPr txBox="1"/>
          <p:nvPr/>
        </p:nvSpPr>
        <p:spPr>
          <a:xfrm>
            <a:off x="6315075" y="2935288"/>
            <a:ext cx="3400425" cy="641350"/>
          </a:xfrm>
          <a:prstGeom prst="rect">
            <a:avLst/>
          </a:prstGeom>
          <a:noFill/>
          <a:ln w="9525">
            <a:noFill/>
          </a:ln>
        </p:spPr>
        <p:txBody>
          <a:bodyPr anchor="t">
            <a:spAutoFit/>
          </a:bodyPr>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国民经济调整</a:t>
            </a:r>
            <a:endParaRPr lang="zh-CN" altLang="en-US" sz="3600" b="1" dirty="0">
              <a:solidFill>
                <a:srgbClr val="1D41D5"/>
              </a:solidFill>
              <a:latin typeface="黑体" panose="02010609060101010101" charset="-122"/>
              <a:ea typeface="黑体" panose="02010609060101010101" charset="-122"/>
              <a:sym typeface="Arial" panose="020B0604020202020204" pitchFamily="34" charset="0"/>
            </a:endParaRPr>
          </a:p>
        </p:txBody>
      </p:sp>
      <p:sp>
        <p:nvSpPr>
          <p:cNvPr id="20493" name="文本框 11287"/>
          <p:cNvSpPr txBox="1"/>
          <p:nvPr/>
        </p:nvSpPr>
        <p:spPr>
          <a:xfrm>
            <a:off x="3211513" y="1416050"/>
            <a:ext cx="184150" cy="366713"/>
          </a:xfrm>
          <a:prstGeom prst="rect">
            <a:avLst/>
          </a:prstGeom>
          <a:noFill/>
          <a:ln w="9525">
            <a:noFill/>
          </a:ln>
        </p:spPr>
        <p:txBody>
          <a:bodyPr wrap="none" anchor="t">
            <a:spAutoFit/>
          </a:bodyPr>
          <a:p>
            <a:endParaRPr lang="zh-CN" altLang="en-US" dirty="0">
              <a:latin typeface="黑体" panose="02010609060101010101" charset="-122"/>
              <a:ea typeface="黑体" panose="02010609060101010101" charset="-122"/>
            </a:endParaRPr>
          </a:p>
        </p:txBody>
      </p:sp>
      <p:sp>
        <p:nvSpPr>
          <p:cNvPr id="7" name="文本框 6"/>
          <p:cNvSpPr txBox="1"/>
          <p:nvPr/>
        </p:nvSpPr>
        <p:spPr>
          <a:xfrm>
            <a:off x="2108200" y="2627313"/>
            <a:ext cx="2505075" cy="1739900"/>
          </a:xfrm>
          <a:prstGeom prst="rect">
            <a:avLst/>
          </a:prstGeom>
          <a:noFill/>
          <a:ln w="9525">
            <a:noFill/>
          </a:ln>
        </p:spPr>
        <p:txBody>
          <a:bodyPr anchor="t">
            <a:spAutoFit/>
          </a:bodyPr>
          <a:p>
            <a:r>
              <a:rPr lang="en-US" altLang="zh-CN" sz="3600" b="1" dirty="0">
                <a:solidFill>
                  <a:srgbClr val="1D41D5"/>
                </a:solidFill>
                <a:latin typeface="黑体" panose="02010609060101010101" charset="-122"/>
                <a:ea typeface="黑体" panose="02010609060101010101" charset="-122"/>
                <a:sym typeface="Arial" panose="020B0604020202020204" pitchFamily="34" charset="0"/>
              </a:rPr>
              <a:t>“</a:t>
            </a:r>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大跃进</a:t>
            </a:r>
            <a:r>
              <a:rPr lang="en-US" altLang="zh-CN" sz="3600" b="1" dirty="0">
                <a:solidFill>
                  <a:srgbClr val="1D41D5"/>
                </a:solidFill>
                <a:latin typeface="黑体" panose="02010609060101010101" charset="-122"/>
                <a:ea typeface="黑体" panose="02010609060101010101" charset="-122"/>
                <a:sym typeface="Arial" panose="020B0604020202020204" pitchFamily="34" charset="0"/>
              </a:rPr>
              <a:t>”</a:t>
            </a:r>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和人民公社化运动</a:t>
            </a:r>
            <a:endParaRPr lang="zh-CN" altLang="en-US" sz="3600" b="1" dirty="0">
              <a:solidFill>
                <a:srgbClr val="1D41D5"/>
              </a:solidFill>
              <a:latin typeface="黑体" panose="02010609060101010101" charset="-122"/>
              <a:ea typeface="黑体" panose="02010609060101010101" charset="-122"/>
              <a:sym typeface="Arial" panose="020B0604020202020204" pitchFamily="34" charset="0"/>
            </a:endParaRPr>
          </a:p>
        </p:txBody>
      </p:sp>
      <p:sp>
        <p:nvSpPr>
          <p:cNvPr id="8" name="文本框 7"/>
          <p:cNvSpPr txBox="1"/>
          <p:nvPr/>
        </p:nvSpPr>
        <p:spPr>
          <a:xfrm>
            <a:off x="908050" y="4578350"/>
            <a:ext cx="1317625" cy="762000"/>
          </a:xfrm>
          <a:prstGeom prst="rect">
            <a:avLst/>
          </a:prstGeom>
          <a:noFill/>
          <a:ln w="9525">
            <a:noFill/>
          </a:ln>
        </p:spPr>
        <p:txBody>
          <a:bodyPr anchor="t">
            <a:spAutoFit/>
          </a:bodyPr>
          <a:p>
            <a:r>
              <a:rPr lang="zh-CN" altLang="zh-CN" sz="4400" b="1" dirty="0">
                <a:solidFill>
                  <a:srgbClr val="FF0000"/>
                </a:solidFill>
                <a:latin typeface="黑体" panose="02010609060101010101" charset="-122"/>
                <a:ea typeface="黑体" panose="02010609060101010101" charset="-122"/>
                <a:sym typeface="+mn-ea"/>
              </a:rPr>
              <a:t>起步</a:t>
            </a:r>
            <a:endParaRPr lang="zh-CN" altLang="zh-CN" sz="4400" b="1" dirty="0">
              <a:solidFill>
                <a:srgbClr val="FF0000"/>
              </a:solidFill>
              <a:latin typeface="黑体" panose="02010609060101010101" charset="-122"/>
              <a:ea typeface="黑体" panose="02010609060101010101" charset="-122"/>
              <a:sym typeface="+mn-ea"/>
            </a:endParaRPr>
          </a:p>
        </p:txBody>
      </p:sp>
      <p:sp>
        <p:nvSpPr>
          <p:cNvPr id="9" name="文本框 8"/>
          <p:cNvSpPr txBox="1"/>
          <p:nvPr/>
        </p:nvSpPr>
        <p:spPr>
          <a:xfrm>
            <a:off x="4224338" y="4557713"/>
            <a:ext cx="1317625" cy="768350"/>
          </a:xfrm>
          <a:prstGeom prst="rect">
            <a:avLst/>
          </a:prstGeom>
          <a:noFill/>
          <a:ln w="9525">
            <a:noFill/>
          </a:ln>
        </p:spPr>
        <p:txBody>
          <a:bodyPr wrap="square" anchor="t">
            <a:spAutoFit/>
          </a:bodyPr>
          <a:p>
            <a:r>
              <a:rPr lang="zh-CN" altLang="zh-CN" sz="4400" b="1" dirty="0">
                <a:latin typeface="黑体" panose="02010609060101010101" charset="-122"/>
                <a:ea typeface="黑体" panose="02010609060101010101" charset="-122"/>
                <a:sym typeface="+mn-ea"/>
              </a:rPr>
              <a:t>失误</a:t>
            </a:r>
            <a:endParaRPr lang="zh-CN" altLang="zh-CN" sz="4400" b="1" dirty="0">
              <a:latin typeface="黑体" panose="02010609060101010101" charset="-122"/>
              <a:ea typeface="黑体" panose="02010609060101010101" charset="-122"/>
              <a:sym typeface="+mn-ea"/>
            </a:endParaRPr>
          </a:p>
        </p:txBody>
      </p:sp>
      <p:cxnSp>
        <p:nvCxnSpPr>
          <p:cNvPr id="12" name="直接箭头连接符 11"/>
          <p:cNvCxnSpPr/>
          <p:nvPr/>
        </p:nvCxnSpPr>
        <p:spPr>
          <a:xfrm>
            <a:off x="5541963" y="4940300"/>
            <a:ext cx="3549650" cy="9525"/>
          </a:xfrm>
          <a:prstGeom prst="straightConnector1">
            <a:avLst/>
          </a:prstGeom>
          <a:ln w="38100" cap="flat" cmpd="sng">
            <a:solidFill>
              <a:schemeClr val="tx1"/>
            </a:solidFill>
            <a:prstDash val="solid"/>
            <a:round/>
            <a:headEnd type="none" w="med" len="med"/>
            <a:tailEnd type="arrow" w="med" len="med"/>
          </a:ln>
        </p:spPr>
      </p:cxnSp>
      <p:sp>
        <p:nvSpPr>
          <p:cNvPr id="13" name="文本框 12"/>
          <p:cNvSpPr txBox="1"/>
          <p:nvPr/>
        </p:nvSpPr>
        <p:spPr>
          <a:xfrm>
            <a:off x="2225675" y="5716588"/>
            <a:ext cx="5695950" cy="914400"/>
          </a:xfrm>
          <a:prstGeom prst="rect">
            <a:avLst/>
          </a:prstGeom>
          <a:noFill/>
          <a:ln w="9525">
            <a:noFill/>
          </a:ln>
        </p:spPr>
        <p:txBody>
          <a:bodyPr wrap="none" anchor="t">
            <a:spAutoFit/>
          </a:bodyPr>
          <a:p>
            <a:r>
              <a:rPr lang="zh-CN" altLang="en-US" sz="5400" b="1" dirty="0">
                <a:latin typeface="黑体" panose="02010609060101010101" charset="-122"/>
                <a:ea typeface="黑体" panose="02010609060101010101" charset="-122"/>
                <a:sym typeface="+mn-ea"/>
              </a:rPr>
              <a:t>在探索中</a:t>
            </a:r>
            <a:r>
              <a:rPr lang="zh-CN" altLang="zh-CN" sz="5400" b="1" dirty="0">
                <a:solidFill>
                  <a:srgbClr val="FF0000"/>
                </a:solidFill>
                <a:latin typeface="黑体" panose="02010609060101010101" charset="-122"/>
                <a:ea typeface="黑体" panose="02010609060101010101" charset="-122"/>
                <a:sym typeface="+mn-ea"/>
              </a:rPr>
              <a:t>曲折</a:t>
            </a:r>
            <a:r>
              <a:rPr lang="zh-CN" altLang="en-US" sz="5400" b="1" dirty="0">
                <a:solidFill>
                  <a:srgbClr val="1D41D5"/>
                </a:solidFill>
                <a:latin typeface="黑体" panose="02010609060101010101" charset="-122"/>
                <a:ea typeface="黑体" panose="02010609060101010101" charset="-122"/>
                <a:sym typeface="+mn-ea"/>
              </a:rPr>
              <a:t>前进</a:t>
            </a:r>
            <a:endParaRPr lang="zh-CN" altLang="zh-CN" sz="5400" b="1" dirty="0">
              <a:solidFill>
                <a:srgbClr val="1D41D5"/>
              </a:solidFill>
              <a:latin typeface="黑体" panose="02010609060101010101" charset="-122"/>
              <a:ea typeface="黑体" panose="02010609060101010101" charset="-122"/>
              <a:sym typeface="+mn-ea"/>
            </a:endParaRPr>
          </a:p>
        </p:txBody>
      </p:sp>
      <p:sp>
        <p:nvSpPr>
          <p:cNvPr id="3" name="左大括号 2"/>
          <p:cNvSpPr/>
          <p:nvPr/>
        </p:nvSpPr>
        <p:spPr>
          <a:xfrm rot="-5400000">
            <a:off x="7840663" y="1033463"/>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p>
            <a:endParaRPr lang="zh-CN" altLang="en-US" dirty="0">
              <a:latin typeface="Arial" panose="020B0604020202020204" pitchFamily="34" charset="0"/>
              <a:ea typeface="宋体" panose="02010600030101010101" pitchFamily="2" charset="-122"/>
            </a:endParaRPr>
          </a:p>
        </p:txBody>
      </p:sp>
      <p:sp>
        <p:nvSpPr>
          <p:cNvPr id="20" name="文本框 19"/>
          <p:cNvSpPr txBox="1"/>
          <p:nvPr/>
        </p:nvSpPr>
        <p:spPr>
          <a:xfrm>
            <a:off x="9213850" y="4564063"/>
            <a:ext cx="1319213" cy="762000"/>
          </a:xfrm>
          <a:prstGeom prst="rect">
            <a:avLst/>
          </a:prstGeom>
          <a:noFill/>
          <a:ln w="9525">
            <a:noFill/>
          </a:ln>
        </p:spPr>
        <p:txBody>
          <a:bodyPr anchor="t">
            <a:spAutoFit/>
          </a:bodyPr>
          <a:p>
            <a:r>
              <a:rPr lang="zh-CN" altLang="zh-CN" sz="4400" b="1" dirty="0">
                <a:solidFill>
                  <a:srgbClr val="FF0000"/>
                </a:solidFill>
                <a:latin typeface="黑体" panose="02010609060101010101" charset="-122"/>
                <a:ea typeface="黑体" panose="02010609060101010101" charset="-122"/>
                <a:sym typeface="宋体" panose="02010600030101010101" pitchFamily="2" charset="-122"/>
              </a:rPr>
              <a:t>调整</a:t>
            </a:r>
            <a:endParaRPr lang="zh-CN" altLang="zh-CN" sz="4400" b="1" dirty="0">
              <a:solidFill>
                <a:srgbClr val="FF0000"/>
              </a:solidFill>
              <a:latin typeface="黑体" panose="02010609060101010101" charset="-122"/>
              <a:ea typeface="黑体" panose="02010609060101010101" charset="-122"/>
              <a:sym typeface="宋体" panose="02010600030101010101" pitchFamily="2" charset="-122"/>
            </a:endParaRPr>
          </a:p>
        </p:txBody>
      </p:sp>
      <p:cxnSp>
        <p:nvCxnSpPr>
          <p:cNvPr id="21" name="直接箭头连接符 20"/>
          <p:cNvCxnSpPr>
            <a:endCxn id="9" idx="1"/>
          </p:cNvCxnSpPr>
          <p:nvPr/>
        </p:nvCxnSpPr>
        <p:spPr>
          <a:xfrm flipV="1">
            <a:off x="2501900" y="4941888"/>
            <a:ext cx="1722438" cy="36512"/>
          </a:xfrm>
          <a:prstGeom prst="straightConnector1">
            <a:avLst/>
          </a:prstGeom>
          <a:ln w="38100" cap="flat" cmpd="sng">
            <a:solidFill>
              <a:schemeClr val="tx1"/>
            </a:solidFill>
            <a:prstDash val="solid"/>
            <a:round/>
            <a:headEnd type="none" w="med" len="med"/>
            <a:tailEnd type="arrow" w="med" len="med"/>
          </a:ln>
        </p:spPr>
      </p:cxnSp>
      <p:sp>
        <p:nvSpPr>
          <p:cNvPr id="25" name="左大括号 24"/>
          <p:cNvSpPr/>
          <p:nvPr/>
        </p:nvSpPr>
        <p:spPr>
          <a:xfrm rot="-5400000">
            <a:off x="7840663" y="1019175"/>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p>
            <a:endParaRPr lang="zh-CN" altLang="en-US" dirty="0">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67"/>
                                        </p:tgtEl>
                                        <p:attrNameLst>
                                          <p:attrName>style.visibility</p:attrName>
                                        </p:attrNameLst>
                                      </p:cBhvr>
                                      <p:to>
                                        <p:strVal val="visible"/>
                                      </p:to>
                                    </p:set>
                                    <p:animEffect transition="in" filter="wipe(down)">
                                      <p:cBhvr>
                                        <p:cTn id="7" dur="500"/>
                                        <p:tgtEl>
                                          <p:spTgt spid="11267"/>
                                        </p:tgtEl>
                                      </p:cBhvr>
                                    </p:animEffect>
                                  </p:childTnLst>
                                </p:cTn>
                              </p:par>
                              <p:par>
                                <p:cTn id="8" presetID="22" presetClass="entr" presetSubtype="4" fill="hold" nodeType="withEffect">
                                  <p:stCondLst>
                                    <p:cond delay="0"/>
                                  </p:stCondLst>
                                  <p:childTnLst>
                                    <p:set>
                                      <p:cBhvr>
                                        <p:cTn id="9" dur="1" fill="hold">
                                          <p:stCondLst>
                                            <p:cond delay="0"/>
                                          </p:stCondLst>
                                        </p:cTn>
                                        <p:tgtEl>
                                          <p:spTgt spid="11268"/>
                                        </p:tgtEl>
                                        <p:attrNameLst>
                                          <p:attrName>style.visibility</p:attrName>
                                        </p:attrNameLst>
                                      </p:cBhvr>
                                      <p:to>
                                        <p:strVal val="visible"/>
                                      </p:to>
                                    </p:set>
                                    <p:animEffect transition="in" filter="wipe(down)">
                                      <p:cBhvr>
                                        <p:cTn id="10" dur="500"/>
                                        <p:tgtEl>
                                          <p:spTgt spid="11268"/>
                                        </p:tgtEl>
                                      </p:cBhvr>
                                    </p:animEffect>
                                  </p:childTnLst>
                                </p:cTn>
                              </p:par>
                              <p:par>
                                <p:cTn id="11" presetID="22" presetClass="entr" presetSubtype="4" fill="hold" nodeType="withEffect">
                                  <p:stCondLst>
                                    <p:cond delay="0"/>
                                  </p:stCondLst>
                                  <p:childTnLst>
                                    <p:set>
                                      <p:cBhvr>
                                        <p:cTn id="12" dur="1" fill="hold">
                                          <p:stCondLst>
                                            <p:cond delay="0"/>
                                          </p:stCondLst>
                                        </p:cTn>
                                        <p:tgtEl>
                                          <p:spTgt spid="11269"/>
                                        </p:tgtEl>
                                        <p:attrNameLst>
                                          <p:attrName>style.visibility</p:attrName>
                                        </p:attrNameLst>
                                      </p:cBhvr>
                                      <p:to>
                                        <p:strVal val="visible"/>
                                      </p:to>
                                    </p:set>
                                    <p:animEffect transition="in" filter="wipe(down)">
                                      <p:cBhvr>
                                        <p:cTn id="13" dur="500"/>
                                        <p:tgtEl>
                                          <p:spTgt spid="11269"/>
                                        </p:tgtEl>
                                      </p:cBhvr>
                                    </p:animEffect>
                                  </p:childTnLst>
                                </p:cTn>
                              </p:par>
                              <p:par>
                                <p:cTn id="14" presetID="22" presetClass="entr" presetSubtype="4" fill="hold" nodeType="withEffect">
                                  <p:stCondLst>
                                    <p:cond delay="0"/>
                                  </p:stCondLst>
                                  <p:childTnLst>
                                    <p:set>
                                      <p:cBhvr>
                                        <p:cTn id="15" dur="1" fill="hold">
                                          <p:stCondLst>
                                            <p:cond delay="0"/>
                                          </p:stCondLst>
                                        </p:cTn>
                                        <p:tgtEl>
                                          <p:spTgt spid="11270"/>
                                        </p:tgtEl>
                                        <p:attrNameLst>
                                          <p:attrName>style.visibility</p:attrName>
                                        </p:attrNameLst>
                                      </p:cBhvr>
                                      <p:to>
                                        <p:strVal val="visible"/>
                                      </p:to>
                                    </p:set>
                                    <p:animEffect transition="in" filter="wipe(down)">
                                      <p:cBhvr>
                                        <p:cTn id="16" dur="500"/>
                                        <p:tgtEl>
                                          <p:spTgt spid="11270"/>
                                        </p:tgtEl>
                                      </p:cBhvr>
                                    </p:animEffect>
                                  </p:childTnLst>
                                </p:cTn>
                              </p:par>
                              <p:par>
                                <p:cTn id="17" presetID="22" presetClass="entr" presetSubtype="4" fill="hold" nodeType="withEffect">
                                  <p:stCondLst>
                                    <p:cond delay="0"/>
                                  </p:stCondLst>
                                  <p:childTnLst>
                                    <p:set>
                                      <p:cBhvr>
                                        <p:cTn id="18" dur="1" fill="hold">
                                          <p:stCondLst>
                                            <p:cond delay="0"/>
                                          </p:stCondLst>
                                        </p:cTn>
                                        <p:tgtEl>
                                          <p:spTgt spid="11272"/>
                                        </p:tgtEl>
                                        <p:attrNameLst>
                                          <p:attrName>style.visibility</p:attrName>
                                        </p:attrNameLst>
                                      </p:cBhvr>
                                      <p:to>
                                        <p:strVal val="visible"/>
                                      </p:to>
                                    </p:set>
                                    <p:animEffect transition="in" filter="wipe(down)">
                                      <p:cBhvr>
                                        <p:cTn id="19" dur="500"/>
                                        <p:tgtEl>
                                          <p:spTgt spid="1127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1276"/>
                                        </p:tgtEl>
                                        <p:attrNameLst>
                                          <p:attrName>style.visibility</p:attrName>
                                        </p:attrNameLst>
                                      </p:cBhvr>
                                      <p:to>
                                        <p:strVal val="visible"/>
                                      </p:to>
                                    </p:set>
                                    <p:animEffect transition="in" filter="wipe(down)">
                                      <p:cBhvr>
                                        <p:cTn id="24" dur="500"/>
                                        <p:tgtEl>
                                          <p:spTgt spid="1127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9465"/>
                                        </p:tgtEl>
                                        <p:attrNameLst>
                                          <p:attrName>style.visibility</p:attrName>
                                        </p:attrNameLst>
                                      </p:cBhvr>
                                      <p:to>
                                        <p:strVal val="visible"/>
                                      </p:to>
                                    </p:set>
                                    <p:animEffect transition="in" filter="wipe(down)">
                                      <p:cBhvr>
                                        <p:cTn id="27" dur="500"/>
                                        <p:tgtEl>
                                          <p:spTgt spid="1946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1270"/>
                                        </p:tgtEl>
                                        <p:attrNameLst>
                                          <p:attrName>style.visibility</p:attrName>
                                        </p:attrNameLst>
                                      </p:cBhvr>
                                      <p:to>
                                        <p:strVal val="visible"/>
                                      </p:to>
                                    </p:set>
                                    <p:animEffect transition="in" filter="wipe(down)">
                                      <p:cBhvr>
                                        <p:cTn id="32" dur="500"/>
                                        <p:tgtEl>
                                          <p:spTgt spid="1127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1278"/>
                                        </p:tgtEl>
                                        <p:attrNameLst>
                                          <p:attrName>style.visibility</p:attrName>
                                        </p:attrNameLst>
                                      </p:cBhvr>
                                      <p:to>
                                        <p:strVal val="visible"/>
                                      </p:to>
                                    </p:set>
                                    <p:animEffect transition="in" filter="wipe(down)">
                                      <p:cBhvr>
                                        <p:cTn id="35" dur="500"/>
                                        <p:tgtEl>
                                          <p:spTgt spid="1127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1279"/>
                                        </p:tgtEl>
                                        <p:attrNameLst>
                                          <p:attrName>style.visibility</p:attrName>
                                        </p:attrNameLst>
                                      </p:cBhvr>
                                      <p:to>
                                        <p:strVal val="visible"/>
                                      </p:to>
                                    </p:set>
                                    <p:animEffect transition="in" filter="wipe(down)">
                                      <p:cBhvr>
                                        <p:cTn id="40" dur="500"/>
                                        <p:tgtEl>
                                          <p:spTgt spid="11279"/>
                                        </p:tgtEl>
                                      </p:cBhvr>
                                    </p:animEffect>
                                  </p:childTnLst>
                                </p:cTn>
                              </p:par>
                              <p:par>
                                <p:cTn id="41" presetID="22" presetClass="entr" presetSubtype="4" fill="hold" nodeType="withEffect">
                                  <p:stCondLst>
                                    <p:cond delay="0"/>
                                  </p:stCondLst>
                                  <p:childTnLst>
                                    <p:set>
                                      <p:cBhvr>
                                        <p:cTn id="42" dur="1" fill="hold">
                                          <p:stCondLst>
                                            <p:cond delay="0"/>
                                          </p:stCondLst>
                                        </p:cTn>
                                        <p:tgtEl>
                                          <p:spTgt spid="11275"/>
                                        </p:tgtEl>
                                        <p:attrNameLst>
                                          <p:attrName>style.visibility</p:attrName>
                                        </p:attrNameLst>
                                      </p:cBhvr>
                                      <p:to>
                                        <p:strVal val="visible"/>
                                      </p:to>
                                    </p:set>
                                    <p:animEffect transition="in" filter="wipe(down)">
                                      <p:cBhvr>
                                        <p:cTn id="43" dur="500"/>
                                        <p:tgtEl>
                                          <p:spTgt spid="1127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282"/>
                                        </p:tgtEl>
                                        <p:attrNameLst>
                                          <p:attrName>style.visibility</p:attrName>
                                        </p:attrNameLst>
                                      </p:cBhvr>
                                      <p:to>
                                        <p:strVal val="visible"/>
                                      </p:to>
                                    </p:set>
                                    <p:animEffect transition="in" filter="blinds(horizontal)">
                                      <p:cBhvr>
                                        <p:cTn id="48" dur="500"/>
                                        <p:tgtEl>
                                          <p:spTgt spid="11282"/>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blinds(horizontal)">
                                      <p:cBhvr>
                                        <p:cTn id="53" dur="500"/>
                                        <p:tgtEl>
                                          <p:spTgt spid="7"/>
                                        </p:tgtEl>
                                      </p:cBhvr>
                                    </p:animEffect>
                                  </p:childTnLst>
                                </p:cTn>
                              </p:par>
                            </p:childTnLst>
                          </p:cTn>
                        </p:par>
                      </p:childTnLst>
                    </p:cTn>
                  </p:par>
                  <p:par>
                    <p:cTn id="54" fill="hold">
                      <p:stCondLst>
                        <p:cond delay="indefinite"/>
                      </p:stCondLst>
                      <p:childTnLst>
                        <p:par>
                          <p:cTn id="55" fill="hold">
                            <p:stCondLst>
                              <p:cond delay="0"/>
                            </p:stCondLst>
                            <p:childTnLst>
                              <p:par>
                                <p:cTn id="56" presetID="8" presetClass="entr" presetSubtype="16" fill="hold" grpId="0" nodeType="clickEffect">
                                  <p:stCondLst>
                                    <p:cond delay="0"/>
                                  </p:stCondLst>
                                  <p:childTnLst>
                                    <p:set>
                                      <p:cBhvr>
                                        <p:cTn id="57" dur="1" fill="hold">
                                          <p:stCondLst>
                                            <p:cond delay="0"/>
                                          </p:stCondLst>
                                        </p:cTn>
                                        <p:tgtEl>
                                          <p:spTgt spid="11283"/>
                                        </p:tgtEl>
                                        <p:attrNameLst>
                                          <p:attrName>style.visibility</p:attrName>
                                        </p:attrNameLst>
                                      </p:cBhvr>
                                      <p:to>
                                        <p:strVal val="visible"/>
                                      </p:to>
                                    </p:set>
                                    <p:animEffect transition="in" filter="diamond(in)">
                                      <p:cBhvr>
                                        <p:cTn id="58" dur="500"/>
                                        <p:tgtEl>
                                          <p:spTgt spid="11283"/>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8"/>
                                        </p:tgtEl>
                                        <p:attrNameLst>
                                          <p:attrName>style.visibility</p:attrName>
                                        </p:attrNameLst>
                                      </p:cBhvr>
                                      <p:to>
                                        <p:strVal val="visible"/>
                                      </p:to>
                                    </p:set>
                                  </p:childTnLst>
                                </p:cTn>
                              </p:par>
                              <p:par>
                                <p:cTn id="63" presetID="5" presetClass="entr" presetSubtype="10" fill="hold"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checkerboard(across)">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5" presetClass="entr" presetSubtype="10" fill="hold" grpId="0"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checkerboard(across)">
                                      <p:cBhvr>
                                        <p:cTn id="70" dur="500"/>
                                        <p:tgtEl>
                                          <p:spTgt spid="9"/>
                                        </p:tgtEl>
                                      </p:cBhvr>
                                    </p:animEffect>
                                  </p:childTnLst>
                                </p:cTn>
                              </p:par>
                              <p:par>
                                <p:cTn id="71" presetID="5" presetClass="entr" presetSubtype="10" fill="hold" nodeType="with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checkerboard(across)">
                                      <p:cBhvr>
                                        <p:cTn id="73" dur="500"/>
                                        <p:tgtEl>
                                          <p:spTgt spid="12"/>
                                        </p:tgtEl>
                                      </p:cBhvr>
                                    </p:animEffect>
                                  </p:childTnLst>
                                </p:cTn>
                              </p:par>
                              <p:par>
                                <p:cTn id="74" presetID="22" presetClass="entr" presetSubtype="4" fill="hold" nodeType="withEffect">
                                  <p:stCondLst>
                                    <p:cond delay="0"/>
                                  </p:stCondLst>
                                  <p:childTnLst>
                                    <p:set>
                                      <p:cBhvr>
                                        <p:cTn id="75" dur="1" fill="hold">
                                          <p:stCondLst>
                                            <p:cond delay="0"/>
                                          </p:stCondLst>
                                        </p:cTn>
                                        <p:tgtEl>
                                          <p:spTgt spid="3"/>
                                        </p:tgtEl>
                                        <p:attrNameLst>
                                          <p:attrName>style.visibility</p:attrName>
                                        </p:attrNameLst>
                                      </p:cBhvr>
                                      <p:to>
                                        <p:strVal val="visible"/>
                                      </p:to>
                                    </p:set>
                                    <p:animEffect transition="in" filter="wipe(down)">
                                      <p:cBhvr>
                                        <p:cTn id="76" dur="500"/>
                                        <p:tgtEl>
                                          <p:spTgt spid="3"/>
                                        </p:tgtEl>
                                      </p:cBhvr>
                                    </p:animEffect>
                                  </p:childTnLst>
                                </p:cTn>
                              </p:par>
                            </p:childTnLst>
                          </p:cTn>
                        </p:par>
                      </p:childTnLst>
                    </p:cTn>
                  </p:par>
                  <p:par>
                    <p:cTn id="77" fill="hold">
                      <p:stCondLst>
                        <p:cond delay="indefinite"/>
                      </p:stCondLst>
                      <p:childTnLst>
                        <p:par>
                          <p:cTn id="78" fill="hold">
                            <p:stCondLst>
                              <p:cond delay="0"/>
                            </p:stCondLst>
                            <p:childTnLst>
                              <p:par>
                                <p:cTn id="79" presetID="18" presetClass="entr" presetSubtype="12" fill="hold" grpId="0" nodeType="clickEffect">
                                  <p:stCondLst>
                                    <p:cond delay="0"/>
                                  </p:stCondLst>
                                  <p:childTnLst>
                                    <p:set>
                                      <p:cBhvr>
                                        <p:cTn id="80" dur="1" fill="hold">
                                          <p:stCondLst>
                                            <p:cond delay="0"/>
                                          </p:stCondLst>
                                        </p:cTn>
                                        <p:tgtEl>
                                          <p:spTgt spid="20"/>
                                        </p:tgtEl>
                                        <p:attrNameLst>
                                          <p:attrName>style.visibility</p:attrName>
                                        </p:attrNameLst>
                                      </p:cBhvr>
                                      <p:to>
                                        <p:strVal val="visible"/>
                                      </p:to>
                                    </p:set>
                                    <p:animEffect transition="in" filter="strips(downLeft)">
                                      <p:cBhvr>
                                        <p:cTn id="81" dur="500"/>
                                        <p:tgtEl>
                                          <p:spTgt spid="20"/>
                                        </p:tgtEl>
                                      </p:cBhvr>
                                    </p:animEffect>
                                  </p:childTnLst>
                                </p:cTn>
                              </p:par>
                              <p:par>
                                <p:cTn id="82" presetID="22" presetClass="entr" presetSubtype="4" fill="hold" nodeType="withEffect">
                                  <p:stCondLst>
                                    <p:cond delay="0"/>
                                  </p:stCondLst>
                                  <p:childTnLst>
                                    <p:set>
                                      <p:cBhvr>
                                        <p:cTn id="83" dur="1" fill="hold">
                                          <p:stCondLst>
                                            <p:cond delay="0"/>
                                          </p:stCondLst>
                                        </p:cTn>
                                        <p:tgtEl>
                                          <p:spTgt spid="25"/>
                                        </p:tgtEl>
                                        <p:attrNameLst>
                                          <p:attrName>style.visibility</p:attrName>
                                        </p:attrNameLst>
                                      </p:cBhvr>
                                      <p:to>
                                        <p:strVal val="visible"/>
                                      </p:to>
                                    </p:set>
                                    <p:animEffect transition="in" filter="wipe(down)">
                                      <p:cBhvr>
                                        <p:cTn id="84" dur="500"/>
                                        <p:tgtEl>
                                          <p:spTgt spid="25"/>
                                        </p:tgtEl>
                                      </p:cBhvr>
                                    </p:animEffect>
                                  </p:childTnLst>
                                </p:cTn>
                              </p:par>
                            </p:childTnLst>
                          </p:cTn>
                        </p:par>
                      </p:childTnLst>
                    </p:cTn>
                  </p:par>
                  <p:par>
                    <p:cTn id="85" fill="hold">
                      <p:stCondLst>
                        <p:cond delay="indefinite"/>
                      </p:stCondLst>
                      <p:childTnLst>
                        <p:par>
                          <p:cTn id="86" fill="hold">
                            <p:stCondLst>
                              <p:cond delay="0"/>
                            </p:stCondLst>
                            <p:childTnLst>
                              <p:par>
                                <p:cTn id="87" presetID="3" presetClass="entr" presetSubtype="10" fill="hold" grpId="0" nodeType="click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blinds(horizontal)">
                                      <p:cBhvr>
                                        <p:cTn id="8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6" grpId="0"/>
      <p:bldP spid="19465" grpId="0"/>
      <p:bldP spid="11278" grpId="0"/>
      <p:bldP spid="11279" grpId="0"/>
      <p:bldP spid="11282" grpId="0"/>
      <p:bldP spid="11283" grpId="0"/>
      <p:bldP spid="7" grpId="0"/>
      <p:bldP spid="8" grpId="0"/>
      <p:bldP spid="9" grpId="0"/>
      <p:bldP spid="13" grpId="0"/>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224145" y="2406015"/>
            <a:ext cx="496443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4400" b="1" dirty="0" smtClean="0">
                <a:solidFill>
                  <a:schemeClr val="tx1"/>
                </a:solidFill>
                <a:latin typeface="华文中宋" panose="02010600040101010101" charset="-122"/>
                <a:ea typeface="华文中宋" panose="02010600040101010101" charset="-122"/>
              </a:rPr>
              <a:t>文化大革命</a:t>
            </a:r>
            <a:endParaRPr lang="en-US" altLang="zh-CN" sz="4400" b="1" dirty="0" smtClean="0">
              <a:solidFill>
                <a:schemeClr val="tx1"/>
              </a:solidFill>
              <a:latin typeface="华文中宋" panose="02010600040101010101" charset="-122"/>
              <a:ea typeface="华文中宋" panose="02010600040101010101" charset="-122"/>
            </a:endParaRPr>
          </a:p>
        </p:txBody>
      </p:sp>
      <p:sp>
        <p:nvSpPr>
          <p:cNvPr id="14" name="Rectangle 3"/>
          <p:cNvSpPr txBox="1">
            <a:spLocks noChangeArrowheads="1"/>
          </p:cNvSpPr>
          <p:nvPr/>
        </p:nvSpPr>
        <p:spPr bwMode="auto">
          <a:xfrm flipH="1">
            <a:off x="6080442" y="3394075"/>
            <a:ext cx="5564505" cy="553998"/>
          </a:xfrm>
          <a:prstGeom prst="rect">
            <a:avLst/>
          </a:prstGeom>
          <a:noFill/>
        </p:spPr>
        <p:txBody>
          <a:bodyPr vert="horz"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a:r>
              <a:rPr lang="zh-CN" altLang="en-US" sz="3600" dirty="0" smtClean="0">
                <a:solidFill>
                  <a:schemeClr val="tx1"/>
                </a:solidFill>
                <a:effectLst/>
                <a:latin typeface="华文中宋" panose="02010600040101010101" charset="-122"/>
                <a:ea typeface="华文中宋" panose="02010600040101010101" charset="-122"/>
                <a:sym typeface="+mn-ea"/>
              </a:rPr>
              <a:t>（</a:t>
            </a:r>
            <a:r>
              <a:rPr lang="en-US" altLang="zh-CN" sz="3600" dirty="0" smtClean="0">
                <a:solidFill>
                  <a:schemeClr val="tx1"/>
                </a:solidFill>
                <a:effectLst/>
                <a:latin typeface="华文中宋" panose="02010600040101010101" charset="-122"/>
                <a:ea typeface="华文中宋" panose="02010600040101010101" charset="-122"/>
                <a:sym typeface="+mn-ea"/>
              </a:rPr>
              <a:t>1966-1976</a:t>
            </a:r>
            <a:r>
              <a:rPr lang="zh-CN" altLang="en-US" sz="3600" dirty="0" smtClean="0">
                <a:solidFill>
                  <a:schemeClr val="tx1"/>
                </a:solidFill>
                <a:effectLst/>
                <a:latin typeface="华文中宋" panose="02010600040101010101" charset="-122"/>
                <a:ea typeface="华文中宋" panose="02010600040101010101" charset="-122"/>
                <a:sym typeface="+mn-ea"/>
              </a:rPr>
              <a:t>）</a:t>
            </a:r>
            <a:endParaRPr lang="en-US" altLang="ko-KR" sz="3600" dirty="0">
              <a:solidFill>
                <a:schemeClr val="tx1"/>
              </a:solidFill>
              <a:effectLst/>
              <a:latin typeface="华文中宋" panose="02010600040101010101" charset="-122"/>
              <a:ea typeface="华文中宋" panose="02010600040101010101" charset="-122"/>
              <a:sym typeface="+mn-ea"/>
            </a:endParaRPr>
          </a:p>
        </p:txBody>
      </p:sp>
      <p:sp>
        <p:nvSpPr>
          <p:cNvPr id="10" name="文本框 9"/>
          <p:cNvSpPr txBox="1"/>
          <p:nvPr/>
        </p:nvSpPr>
        <p:spPr>
          <a:xfrm>
            <a:off x="2961640" y="2406015"/>
            <a:ext cx="1805940" cy="1148080"/>
          </a:xfrm>
          <a:prstGeom prst="rect">
            <a:avLst/>
          </a:prstGeom>
          <a:noFill/>
        </p:spPr>
        <p:txBody>
          <a:bodyPr wrap="square" lIns="68580" tIns="34290" rIns="68580" bIns="34290" rtlCol="0">
            <a:spAutoFit/>
          </a:bodyPr>
          <a:lstStyle/>
          <a:p>
            <a:pPr algn="l">
              <a:lnSpc>
                <a:spcPct val="130000"/>
              </a:lnSpc>
            </a:pPr>
            <a:r>
              <a:rPr lang="en-US" altLang="zh-CN" sz="5400" dirty="0" smtClean="0">
                <a:solidFill>
                  <a:schemeClr val="bg1"/>
                </a:solidFill>
                <a:latin typeface="华文中宋" panose="02010600040101010101" charset="-122"/>
                <a:ea typeface="华文中宋" panose="02010600040101010101" charset="-122"/>
              </a:rPr>
              <a:t>02</a:t>
            </a:r>
            <a:endParaRPr lang="en-US" altLang="zh-CN" sz="5400" dirty="0">
              <a:solidFill>
                <a:schemeClr val="bg1"/>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TextBox 1"/>
          <p:cNvSpPr txBox="1"/>
          <p:nvPr/>
        </p:nvSpPr>
        <p:spPr>
          <a:xfrm>
            <a:off x="849691" y="205619"/>
            <a:ext cx="3291416" cy="793750"/>
          </a:xfrm>
          <a:prstGeom prst="rect">
            <a:avLst/>
          </a:prstGeom>
          <a:noFill/>
          <a:ln w="9525">
            <a:noFill/>
          </a:ln>
        </p:spPr>
        <p:txBody>
          <a:bodyPr anchor="t">
            <a:spAutoFit/>
          </a:bodyPr>
          <a:p>
            <a:pPr eaLnBrk="0" hangingPunct="0"/>
            <a:r>
              <a:rPr lang="zh-CN" altLang="en-US" sz="4570">
                <a:solidFill>
                  <a:srgbClr val="F8F8F8"/>
                </a:solidFill>
                <a:latin typeface="Arial" panose="020B0604020202020204" pitchFamily="34" charset="0"/>
                <a:ea typeface="华文细黑" panose="02010600040101010101" pitchFamily="2" charset="-122"/>
              </a:rPr>
              <a:t>评</a:t>
            </a:r>
            <a:endParaRPr lang="zh-CN" altLang="en-US" sz="4570">
              <a:solidFill>
                <a:srgbClr val="F8F8F8"/>
              </a:solidFill>
              <a:latin typeface="Arial" panose="020B0604020202020204" pitchFamily="34" charset="0"/>
              <a:ea typeface="华文细黑" panose="02010600040101010101" pitchFamily="2" charset="-122"/>
            </a:endParaRPr>
          </a:p>
        </p:txBody>
      </p:sp>
      <p:sp>
        <p:nvSpPr>
          <p:cNvPr id="43011" name="文本框 2"/>
          <p:cNvSpPr txBox="1"/>
          <p:nvPr/>
        </p:nvSpPr>
        <p:spPr>
          <a:xfrm>
            <a:off x="370296" y="999309"/>
            <a:ext cx="2195286" cy="645160"/>
          </a:xfrm>
          <a:prstGeom prst="rect">
            <a:avLst/>
          </a:prstGeom>
          <a:noFill/>
          <a:ln w="9525">
            <a:noFill/>
          </a:ln>
        </p:spPr>
        <p:txBody>
          <a:bodyPr anchor="t">
            <a:spAutoFit/>
          </a:bodyPr>
          <a:p>
            <a:pPr marL="457200" indent="-457200">
              <a:buFont typeface="Wingdings" panose="05000000000000000000" pitchFamily="2" charset="2"/>
              <a:buChar char=""/>
            </a:pPr>
            <a:r>
              <a:rPr lang="zh-CN" altLang="en-US" sz="3600">
                <a:latin typeface="宋体" panose="02010600030101010101" pitchFamily="2" charset="-122"/>
                <a:ea typeface="宋体" panose="02010600030101010101" pitchFamily="2" charset="-122"/>
              </a:rPr>
              <a:t>发起</a:t>
            </a:r>
            <a:endParaRPr lang="zh-CN" altLang="en-US" sz="3600">
              <a:latin typeface="宋体" panose="02010600030101010101" pitchFamily="2" charset="-122"/>
              <a:ea typeface="宋体" panose="02010600030101010101" pitchFamily="2" charset="-122"/>
            </a:endParaRPr>
          </a:p>
        </p:txBody>
      </p:sp>
      <p:sp>
        <p:nvSpPr>
          <p:cNvPr id="43012" name="文本框 1"/>
          <p:cNvSpPr txBox="1"/>
          <p:nvPr/>
        </p:nvSpPr>
        <p:spPr>
          <a:xfrm>
            <a:off x="370417" y="1762912"/>
            <a:ext cx="1017511" cy="583565"/>
          </a:xfrm>
          <a:prstGeom prst="rect">
            <a:avLst/>
          </a:prstGeom>
          <a:noFill/>
          <a:ln w="9525">
            <a:noFill/>
          </a:ln>
        </p:spPr>
        <p:txBody>
          <a:bodyPr anchor="t">
            <a:spAutoFit/>
          </a:bodyPr>
          <a:p>
            <a:r>
              <a:rPr lang="zh-CN" altLang="en-US" sz="3200">
                <a:latin typeface="华文中宋" panose="02010600040101010101" charset="-122"/>
                <a:ea typeface="华文中宋" panose="02010600040101010101" charset="-122"/>
              </a:rPr>
              <a:t>原因：</a:t>
            </a:r>
            <a:endParaRPr lang="zh-CN" altLang="en-US" sz="3200">
              <a:latin typeface="华文中宋" panose="02010600040101010101" charset="-122"/>
              <a:ea typeface="华文中宋" panose="02010600040101010101" charset="-122"/>
            </a:endParaRPr>
          </a:p>
        </p:txBody>
      </p:sp>
      <p:sp>
        <p:nvSpPr>
          <p:cNvPr id="43013" name="文本框 2"/>
          <p:cNvSpPr txBox="1"/>
          <p:nvPr/>
        </p:nvSpPr>
        <p:spPr>
          <a:xfrm>
            <a:off x="370205" y="2400300"/>
            <a:ext cx="1219200" cy="583565"/>
          </a:xfrm>
          <a:prstGeom prst="rect">
            <a:avLst/>
          </a:prstGeom>
          <a:noFill/>
          <a:ln w="9525">
            <a:noFill/>
          </a:ln>
        </p:spPr>
        <p:txBody>
          <a:bodyPr wrap="square" anchor="t">
            <a:spAutoFit/>
          </a:bodyPr>
          <a:p>
            <a:r>
              <a:rPr lang="zh-CN" altLang="en-US" sz="3200">
                <a:latin typeface="华文中宋" panose="02010600040101010101" charset="-122"/>
                <a:ea typeface="华文中宋" panose="02010600040101010101" charset="-122"/>
              </a:rPr>
              <a:t>口号：</a:t>
            </a:r>
            <a:endParaRPr lang="zh-CN" altLang="en-US" sz="3200">
              <a:latin typeface="华文中宋" panose="02010600040101010101" charset="-122"/>
              <a:ea typeface="华文中宋" panose="02010600040101010101" charset="-122"/>
            </a:endParaRPr>
          </a:p>
        </p:txBody>
      </p:sp>
      <p:sp>
        <p:nvSpPr>
          <p:cNvPr id="4" name="文本框 3"/>
          <p:cNvSpPr txBox="1"/>
          <p:nvPr/>
        </p:nvSpPr>
        <p:spPr>
          <a:xfrm>
            <a:off x="2226945" y="1797050"/>
            <a:ext cx="8976360" cy="583565"/>
          </a:xfrm>
          <a:prstGeom prst="rect">
            <a:avLst/>
          </a:prstGeom>
          <a:noFill/>
          <a:ln w="9525">
            <a:noFill/>
          </a:ln>
        </p:spPr>
        <p:txBody>
          <a:bodyPr wrap="square" anchor="t">
            <a:spAutoFit/>
          </a:bodyPr>
          <a:p>
            <a:r>
              <a:rPr lang="zh-CN" altLang="en-US" sz="3200">
                <a:latin typeface="华文中宋" panose="02010600040101010101" charset="-122"/>
                <a:ea typeface="华文中宋" panose="02010600040101010101" charset="-122"/>
              </a:rPr>
              <a:t>毛泽东认为党和国家面临着资本主义复辟的危险。</a:t>
            </a:r>
            <a:endParaRPr lang="zh-CN" altLang="en-US" sz="3200">
              <a:latin typeface="华文中宋" panose="02010600040101010101" charset="-122"/>
              <a:ea typeface="华文中宋" panose="02010600040101010101" charset="-122"/>
            </a:endParaRPr>
          </a:p>
        </p:txBody>
      </p:sp>
      <p:sp>
        <p:nvSpPr>
          <p:cNvPr id="5" name="文本框 4"/>
          <p:cNvSpPr txBox="1"/>
          <p:nvPr/>
        </p:nvSpPr>
        <p:spPr>
          <a:xfrm>
            <a:off x="1991360" y="2400300"/>
            <a:ext cx="3903345" cy="583565"/>
          </a:xfrm>
          <a:prstGeom prst="rect">
            <a:avLst/>
          </a:prstGeom>
          <a:noFill/>
          <a:ln w="9525">
            <a:noFill/>
          </a:ln>
        </p:spPr>
        <p:txBody>
          <a:bodyPr wrap="square" anchor="t">
            <a:spAutoFit/>
          </a:bodyPr>
          <a:p>
            <a:r>
              <a:rPr lang="en-US" altLang="zh-CN" sz="3200">
                <a:latin typeface="华文中宋" panose="02010600040101010101" charset="-122"/>
                <a:ea typeface="华文中宋" panose="02010600040101010101" charset="-122"/>
              </a:rPr>
              <a:t>“</a:t>
            </a:r>
            <a:r>
              <a:rPr lang="zh-CN" altLang="en-US" sz="3200">
                <a:latin typeface="华文中宋" panose="02010600040101010101" charset="-122"/>
                <a:ea typeface="华文中宋" panose="02010600040101010101" charset="-122"/>
              </a:rPr>
              <a:t>以阶级斗争为纲</a:t>
            </a:r>
            <a:r>
              <a:rPr lang="en-US" altLang="zh-CN" sz="3200">
                <a:latin typeface="华文中宋" panose="02010600040101010101" charset="-122"/>
                <a:ea typeface="华文中宋" panose="02010600040101010101" charset="-122"/>
              </a:rPr>
              <a:t>”</a:t>
            </a:r>
            <a:r>
              <a:rPr lang="zh-CN" altLang="en-US" sz="3200">
                <a:latin typeface="华文中宋" panose="02010600040101010101" charset="-122"/>
                <a:ea typeface="华文中宋" panose="02010600040101010101" charset="-122"/>
              </a:rPr>
              <a:t>。</a:t>
            </a:r>
            <a:endParaRPr lang="zh-CN" altLang="en-US" sz="3200">
              <a:latin typeface="华文中宋" panose="02010600040101010101" charset="-122"/>
              <a:ea typeface="华文中宋" panose="02010600040101010101" charset="-122"/>
            </a:endParaRPr>
          </a:p>
        </p:txBody>
      </p:sp>
      <p:sp>
        <p:nvSpPr>
          <p:cNvPr id="43016" name="文本框 5"/>
          <p:cNvSpPr txBox="1"/>
          <p:nvPr/>
        </p:nvSpPr>
        <p:spPr>
          <a:xfrm>
            <a:off x="370205" y="3058795"/>
            <a:ext cx="1621155" cy="583565"/>
          </a:xfrm>
          <a:prstGeom prst="rect">
            <a:avLst/>
          </a:prstGeom>
          <a:noFill/>
          <a:ln w="9525">
            <a:noFill/>
          </a:ln>
        </p:spPr>
        <p:txBody>
          <a:bodyPr wrap="square" anchor="t">
            <a:spAutoFit/>
          </a:bodyPr>
          <a:p>
            <a:r>
              <a:rPr lang="zh-CN" altLang="en-US" sz="3200">
                <a:latin typeface="华文中宋" panose="02010600040101010101" charset="-122"/>
                <a:ea typeface="华文中宋" panose="02010600040101010101" charset="-122"/>
              </a:rPr>
              <a:t>时间：</a:t>
            </a:r>
            <a:endParaRPr lang="zh-CN" altLang="en-US" sz="3200">
              <a:latin typeface="华文中宋" panose="02010600040101010101" charset="-122"/>
              <a:ea typeface="华文中宋" panose="02010600040101010101" charset="-122"/>
            </a:endParaRPr>
          </a:p>
        </p:txBody>
      </p:sp>
      <p:sp>
        <p:nvSpPr>
          <p:cNvPr id="7" name="文本框 6"/>
          <p:cNvSpPr txBox="1"/>
          <p:nvPr/>
        </p:nvSpPr>
        <p:spPr>
          <a:xfrm>
            <a:off x="2226945" y="3058795"/>
            <a:ext cx="2354580" cy="583565"/>
          </a:xfrm>
          <a:prstGeom prst="rect">
            <a:avLst/>
          </a:prstGeom>
          <a:noFill/>
          <a:ln w="9525">
            <a:noFill/>
          </a:ln>
        </p:spPr>
        <p:txBody>
          <a:bodyPr wrap="square" anchor="t">
            <a:spAutoFit/>
          </a:bodyPr>
          <a:p>
            <a:r>
              <a:rPr lang="en-US" altLang="zh-CN" sz="3200">
                <a:latin typeface="华文中宋" panose="02010600040101010101" charset="-122"/>
                <a:ea typeface="华文中宋" panose="02010600040101010101" charset="-122"/>
              </a:rPr>
              <a:t>1966</a:t>
            </a:r>
            <a:r>
              <a:rPr lang="zh-CN" altLang="en-US" sz="3200">
                <a:latin typeface="华文中宋" panose="02010600040101010101" charset="-122"/>
                <a:ea typeface="华文中宋" panose="02010600040101010101" charset="-122"/>
              </a:rPr>
              <a:t>年夏</a:t>
            </a:r>
            <a:endParaRPr lang="zh-CN" altLang="en-US" sz="3200">
              <a:latin typeface="华文中宋" panose="02010600040101010101" charset="-122"/>
              <a:ea typeface="华文中宋" panose="02010600040101010101" charset="-122"/>
            </a:endParaRPr>
          </a:p>
        </p:txBody>
      </p:sp>
      <p:sp>
        <p:nvSpPr>
          <p:cNvPr id="8" name="文本框 7"/>
          <p:cNvSpPr txBox="1"/>
          <p:nvPr/>
        </p:nvSpPr>
        <p:spPr>
          <a:xfrm>
            <a:off x="849630" y="5043170"/>
            <a:ext cx="10521950" cy="1814830"/>
          </a:xfrm>
          <a:prstGeom prst="rect">
            <a:avLst/>
          </a:prstGeom>
          <a:solidFill>
            <a:schemeClr val="accent3">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p>
            <a:pPr indent="457200" algn="just" fontAlgn="base"/>
            <a:r>
              <a:rPr lang="zh-CN" altLang="en-US" sz="2800" strike="noStrike" noProof="1">
                <a:solidFill>
                  <a:srgbClr val="FF0000"/>
                </a:solidFill>
                <a:latin typeface="华文中宋" panose="02010600040101010101" charset="-122"/>
                <a:ea typeface="华文中宋" panose="02010600040101010101" charset="-122"/>
                <a:cs typeface="华文中宋" panose="02010600040101010101" charset="-122"/>
              </a:rPr>
              <a:t>从中央到地方的某些领导同志</a:t>
            </a:r>
            <a:r>
              <a:rPr lang="zh-CN" altLang="en-US" sz="2800" strike="noStrike" noProof="1">
                <a:latin typeface="华文中宋" panose="02010600040101010101" charset="-122"/>
                <a:ea typeface="华文中宋" panose="02010600040101010101" charset="-122"/>
                <a:cs typeface="华文中宋" panose="02010600040101010101" charset="-122"/>
              </a:rPr>
              <a:t>……实行资产阶级专政，将无产阶级轰轰烈烈的文化大革命运动打下去，颠倒是非，混淆黑白……自以为得意，长资产阶级的威风，灭无产阶级的志气，又何其毒也！</a:t>
            </a:r>
            <a:endParaRPr lang="zh-CN" altLang="en-US" sz="2800" strike="noStrike" noProof="1">
              <a:latin typeface="华文中宋" panose="02010600040101010101" charset="-122"/>
              <a:ea typeface="华文中宋" panose="02010600040101010101" charset="-122"/>
              <a:cs typeface="华文中宋" panose="02010600040101010101" charset="-122"/>
            </a:endParaRPr>
          </a:p>
          <a:p>
            <a:pPr algn="just" fontAlgn="base"/>
            <a:r>
              <a:rPr lang="en-US" altLang="zh-CN" sz="2800" strike="noStrike" noProof="1">
                <a:latin typeface="华文中宋" panose="02010600040101010101" charset="-122"/>
                <a:ea typeface="华文中宋" panose="02010600040101010101" charset="-122"/>
                <a:cs typeface="华文中宋" panose="02010600040101010101" charset="-122"/>
              </a:rPr>
              <a:t>     ——</a:t>
            </a:r>
            <a:r>
              <a:rPr lang="zh-CN" altLang="en-US" sz="2800" strike="noStrike" noProof="1">
                <a:latin typeface="华文中宋" panose="02010600040101010101" charset="-122"/>
                <a:ea typeface="华文中宋" panose="02010600040101010101" charset="-122"/>
                <a:cs typeface="华文中宋" panose="02010600040101010101" charset="-122"/>
              </a:rPr>
              <a:t>毛泽东《炮打司令部</a:t>
            </a:r>
            <a:r>
              <a:rPr lang="en-US" altLang="zh-CN" sz="2800" strike="noStrike" noProof="1">
                <a:latin typeface="华文中宋" panose="02010600040101010101" charset="-122"/>
                <a:ea typeface="华文中宋" panose="02010600040101010101" charset="-122"/>
                <a:cs typeface="华文中宋" panose="02010600040101010101" charset="-122"/>
              </a:rPr>
              <a:t>&lt;</a:t>
            </a:r>
            <a:r>
              <a:rPr lang="zh-CN" altLang="en-US" sz="2800" strike="noStrike" noProof="1">
                <a:latin typeface="华文中宋" panose="02010600040101010101" charset="-122"/>
                <a:ea typeface="华文中宋" panose="02010600040101010101" charset="-122"/>
                <a:cs typeface="华文中宋" panose="02010600040101010101" charset="-122"/>
              </a:rPr>
              <a:t>我的一张大字报</a:t>
            </a:r>
            <a:r>
              <a:rPr lang="en-US" altLang="zh-CN" sz="2800" strike="noStrike" noProof="1">
                <a:latin typeface="华文中宋" panose="02010600040101010101" charset="-122"/>
                <a:ea typeface="华文中宋" panose="02010600040101010101" charset="-122"/>
                <a:cs typeface="华文中宋" panose="02010600040101010101" charset="-122"/>
              </a:rPr>
              <a:t>&gt;</a:t>
            </a:r>
            <a:r>
              <a:rPr lang="zh-CN" altLang="en-US" sz="2800" strike="noStrike" noProof="1">
                <a:latin typeface="华文中宋" panose="02010600040101010101" charset="-122"/>
                <a:ea typeface="华文中宋" panose="02010600040101010101" charset="-122"/>
                <a:cs typeface="华文中宋" panose="02010600040101010101" charset="-122"/>
              </a:rPr>
              <a:t>》</a:t>
            </a:r>
            <a:endParaRPr lang="zh-CN" altLang="en-US" sz="2800" strike="noStrike" noProof="1">
              <a:latin typeface="华文中宋" panose="02010600040101010101" charset="-122"/>
              <a:ea typeface="华文中宋" panose="02010600040101010101" charset="-122"/>
              <a:cs typeface="华文中宋" panose="02010600040101010101" charset="-122"/>
            </a:endParaRPr>
          </a:p>
        </p:txBody>
      </p:sp>
      <p:sp>
        <p:nvSpPr>
          <p:cNvPr id="3" name="文本框 2"/>
          <p:cNvSpPr txBox="1"/>
          <p:nvPr/>
        </p:nvSpPr>
        <p:spPr>
          <a:xfrm>
            <a:off x="0" y="0"/>
            <a:ext cx="5638800" cy="58356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cs typeface="华文中宋" panose="02010600040101010101" charset="-122"/>
              </a:rPr>
              <a:t>二、十年浩劫</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文化大革命</a:t>
            </a:r>
            <a:endParaRPr lang="zh-CN" altLang="en-US" sz="3200" b="1">
              <a:latin typeface="华文中宋" panose="02010600040101010101" charset="-122"/>
              <a:ea typeface="华文中宋" panose="02010600040101010101" charset="-122"/>
              <a:cs typeface="华文中宋" panose="02010600040101010101" charset="-122"/>
            </a:endParaRPr>
          </a:p>
        </p:txBody>
      </p:sp>
      <p:sp>
        <p:nvSpPr>
          <p:cNvPr id="19" name="矩形 18"/>
          <p:cNvSpPr/>
          <p:nvPr/>
        </p:nvSpPr>
        <p:spPr>
          <a:xfrm>
            <a:off x="0" y="60388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370205" y="3784600"/>
            <a:ext cx="11347450" cy="953135"/>
          </a:xfrm>
          <a:prstGeom prst="rect">
            <a:avLst/>
          </a:prstGeom>
          <a:noFill/>
          <a:ln>
            <a:solidFill>
              <a:srgbClr val="C00000"/>
            </a:solidFill>
          </a:ln>
        </p:spPr>
        <p:txBody>
          <a:bodyPr wrap="square" rtlCol="0">
            <a:spAutoFit/>
          </a:bodyPr>
          <a:p>
            <a:r>
              <a:rPr lang="zh-CN" altLang="en-US" sz="2800">
                <a:latin typeface="华文中宋" panose="02010600040101010101" charset="-122"/>
                <a:ea typeface="华文中宋" panose="02010600040101010101" charset="-122"/>
                <a:cs typeface="华文中宋" panose="02010600040101010101" charset="-122"/>
              </a:rPr>
              <a:t>根本原因：</a:t>
            </a:r>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党在指导思想上的“左”倾错误发展到了“以阶级斗争为纲”的地步</a:t>
            </a:r>
            <a:endParaRPr lang="zh-CN" altLang="en-US" sz="2800">
              <a:latin typeface="华文中宋" panose="02010600040101010101" charset="-122"/>
              <a:ea typeface="华文中宋" panose="02010600040101010101" charset="-122"/>
              <a:cs typeface="华文中宋" panose="0201060004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8" grpId="0" bldLvl="0" animBg="1"/>
      <p:bldP spid="8" grpId="1" animBg="1"/>
      <p:bldP spid="5" grpId="0"/>
      <p:bldP spid="5" grpId="1"/>
      <p:bldP spid="7" grpId="0"/>
      <p:bldP spid="7" grpId="1"/>
      <p:bldP spid="6" grpId="0" animBg="1"/>
      <p:bldP spid="6"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 name="矩形 3"/>
          <p:cNvSpPr/>
          <p:nvPr/>
        </p:nvSpPr>
        <p:spPr>
          <a:xfrm flipV="1">
            <a:off x="4724400" y="879317"/>
            <a:ext cx="2455545" cy="13271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cxnSp>
        <p:nvCxnSpPr>
          <p:cNvPr id="6" name="直接连接符 5"/>
          <p:cNvCxnSpPr/>
          <p:nvPr/>
        </p:nvCxnSpPr>
        <p:spPr>
          <a:xfrm>
            <a:off x="4043045" y="857092"/>
            <a:ext cx="381825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4020025" y="327185"/>
            <a:ext cx="4120833"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smtClean="0">
                <a:ln>
                  <a:noFill/>
                </a:ln>
                <a:solidFill>
                  <a:prstClr val="black">
                    <a:lumMod val="65000"/>
                    <a:lumOff val="35000"/>
                  </a:prstClr>
                </a:solidFill>
                <a:effectLst/>
                <a:uLnTx/>
                <a:uFillTx/>
                <a:latin typeface="华文中宋" panose="02010600040101010101" charset="-122"/>
                <a:ea typeface="华文中宋" panose="02010600040101010101" charset="-122"/>
                <a:cs typeface="+mn-cs"/>
              </a:rPr>
              <a:t>中央文革小组    </a:t>
            </a:r>
            <a:endParaRPr kumimoji="0" lang="en-US" altLang="zh-CN" sz="2800" b="1" i="0" u="none" strike="noStrike" kern="1200" cap="none" spc="0" normalizeH="0" baseline="0" noProof="0" dirty="0" smtClean="0">
              <a:ln>
                <a:noFill/>
              </a:ln>
              <a:solidFill>
                <a:prstClr val="black">
                  <a:lumMod val="65000"/>
                  <a:lumOff val="35000"/>
                </a:prstClr>
              </a:solidFill>
              <a:effectLst/>
              <a:uLnTx/>
              <a:uFillTx/>
              <a:latin typeface="华文中宋" panose="02010600040101010101" charset="-122"/>
              <a:ea typeface="华文中宋" panose="02010600040101010101" charset="-122"/>
              <a:cs typeface="+mn-cs"/>
            </a:endParaRPr>
          </a:p>
        </p:txBody>
      </p:sp>
      <p:grpSp>
        <p:nvGrpSpPr>
          <p:cNvPr id="2" name="组合 1"/>
          <p:cNvGrpSpPr/>
          <p:nvPr/>
        </p:nvGrpSpPr>
        <p:grpSpPr>
          <a:xfrm>
            <a:off x="807050" y="4267437"/>
            <a:ext cx="1665133" cy="651957"/>
            <a:chOff x="575147" y="2804983"/>
            <a:chExt cx="1665133" cy="651957"/>
          </a:xfrm>
        </p:grpSpPr>
        <p:sp>
          <p:nvSpPr>
            <p:cNvPr id="8" name="矩形 7"/>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0" name="文本框 9"/>
            <p:cNvSpPr txBox="1"/>
            <p:nvPr/>
          </p:nvSpPr>
          <p:spPr>
            <a:xfrm>
              <a:off x="732473" y="2804983"/>
              <a:ext cx="138490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smtClean="0">
                  <a:ln>
                    <a:noFill/>
                  </a:ln>
                  <a:solidFill>
                    <a:prstClr val="white"/>
                  </a:solidFill>
                  <a:effectLst/>
                  <a:uLnTx/>
                  <a:uFillTx/>
                  <a:latin typeface="华文中宋" panose="02010600040101010101" charset="-122"/>
                  <a:ea typeface="华文中宋" panose="02010600040101010101" charset="-122"/>
                  <a:cs typeface="+mn-cs"/>
                </a:rPr>
                <a:t>陈伯达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pic>
        <p:nvPicPr>
          <p:cNvPr id="31" name="Picture 2" descr="http://a.hiphotos.baidu.com/baike/c0%3Dbaike116%2C5%2C5%2C116%2C38/sign=69d14d5a3bc79f3d9becec62dbc8a674/aa18972bd40735fa4621461c9e510fb30e2442a7d833107d.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390137" y="1258698"/>
            <a:ext cx="2426983" cy="310697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descr="http://a.hiphotos.baidu.com/baike/c0%3Dbaike60%2C5%2C5%2C60%2C20/sign=09f61efe3bc79f3d9becec62dbc8a674/09fa513d269759eefda63bcab2fb43166c224f4a20a4ff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822" y="1280837"/>
            <a:ext cx="2328193" cy="3104257"/>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http://a.hiphotos.baidu.com/baike/c0%3Dbaike72%2C5%2C5%2C72%2C24/sign=2cbca2a05cdf8db1a8237436684ab631/b151f8198618367aaa68dce52c738bd4b21c8701a18bc51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2150" y="1280837"/>
            <a:ext cx="2381591" cy="3104257"/>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34" name="Picture 10" descr="http://d.hiphotos.baidu.com/baike/c0%3Dbaike60%2C5%2C5%2C60%2C20/sign=77dc9c9ff01f3a294ec5dd9cf84cd754/f703738da97739124893b820f8198618377adab44aedca06.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1225" y="1248391"/>
            <a:ext cx="2426982" cy="3136704"/>
          </a:xfrm>
          <a:prstGeom prst="rect">
            <a:avLst/>
          </a:prstGeom>
          <a:noFill/>
          <a:effectLst/>
          <a:extLst>
            <a:ext uri="{909E8E84-426E-40DD-AFC4-6F175D3DCCD1}">
              <a14:hiddenFill xmlns:a14="http://schemas.microsoft.com/office/drawing/2010/main">
                <a:solidFill>
                  <a:srgbClr val="FFFFFF"/>
                </a:solidFill>
              </a14:hiddenFill>
            </a:ext>
          </a:extLst>
        </p:spPr>
      </p:pic>
      <p:grpSp>
        <p:nvGrpSpPr>
          <p:cNvPr id="39" name="组合 38"/>
          <p:cNvGrpSpPr/>
          <p:nvPr/>
        </p:nvGrpSpPr>
        <p:grpSpPr>
          <a:xfrm>
            <a:off x="6785804" y="4218319"/>
            <a:ext cx="1665133" cy="669414"/>
            <a:chOff x="575147" y="2804983"/>
            <a:chExt cx="1665133" cy="669414"/>
          </a:xfrm>
        </p:grpSpPr>
        <p:sp>
          <p:nvSpPr>
            <p:cNvPr id="40" name="矩形 39"/>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1" name="文本框 40"/>
            <p:cNvSpPr txBox="1"/>
            <p:nvPr/>
          </p:nvSpPr>
          <p:spPr>
            <a:xfrm>
              <a:off x="881852" y="2804983"/>
              <a:ext cx="1235524" cy="669414"/>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smtClean="0">
                  <a:ln>
                    <a:noFill/>
                  </a:ln>
                  <a:solidFill>
                    <a:prstClr val="white"/>
                  </a:solidFill>
                  <a:effectLst/>
                  <a:uLnTx/>
                  <a:uFillTx/>
                  <a:latin typeface="华文中宋" panose="02010600040101010101" charset="-122"/>
                  <a:ea typeface="华文中宋" panose="02010600040101010101" charset="-122"/>
                  <a:cs typeface="+mn-cs"/>
                </a:rPr>
                <a:t>康生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grpSp>
        <p:nvGrpSpPr>
          <p:cNvPr id="42" name="组合 41"/>
          <p:cNvGrpSpPr/>
          <p:nvPr/>
        </p:nvGrpSpPr>
        <p:grpSpPr>
          <a:xfrm>
            <a:off x="3775078" y="4246830"/>
            <a:ext cx="1665133" cy="651957"/>
            <a:chOff x="575147" y="2804983"/>
            <a:chExt cx="1665133" cy="651957"/>
          </a:xfrm>
        </p:grpSpPr>
        <p:sp>
          <p:nvSpPr>
            <p:cNvPr id="43" name="矩形 42"/>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4" name="文本框 43"/>
            <p:cNvSpPr txBox="1"/>
            <p:nvPr/>
          </p:nvSpPr>
          <p:spPr>
            <a:xfrm>
              <a:off x="901143" y="2804983"/>
              <a:ext cx="121623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smtClean="0">
                  <a:ln>
                    <a:noFill/>
                  </a:ln>
                  <a:solidFill>
                    <a:prstClr val="white"/>
                  </a:solidFill>
                  <a:effectLst/>
                  <a:uLnTx/>
                  <a:uFillTx/>
                  <a:latin typeface="华文中宋" panose="02010600040101010101" charset="-122"/>
                  <a:ea typeface="华文中宋" panose="02010600040101010101" charset="-122"/>
                  <a:cs typeface="+mn-cs"/>
                </a:rPr>
                <a:t>江青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grpSp>
        <p:nvGrpSpPr>
          <p:cNvPr id="45" name="组合 44"/>
          <p:cNvGrpSpPr/>
          <p:nvPr/>
        </p:nvGrpSpPr>
        <p:grpSpPr>
          <a:xfrm>
            <a:off x="9796530" y="4205618"/>
            <a:ext cx="1665133" cy="651957"/>
            <a:chOff x="575147" y="2804983"/>
            <a:chExt cx="1665133" cy="651957"/>
          </a:xfrm>
        </p:grpSpPr>
        <p:sp>
          <p:nvSpPr>
            <p:cNvPr id="46" name="矩形 45"/>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7" name="文本框 46"/>
            <p:cNvSpPr txBox="1"/>
            <p:nvPr/>
          </p:nvSpPr>
          <p:spPr>
            <a:xfrm>
              <a:off x="732473" y="2804983"/>
              <a:ext cx="138490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smtClean="0">
                  <a:ln>
                    <a:noFill/>
                  </a:ln>
                  <a:solidFill>
                    <a:prstClr val="white"/>
                  </a:solidFill>
                  <a:effectLst/>
                  <a:uLnTx/>
                  <a:uFillTx/>
                  <a:latin typeface="华文中宋" panose="02010600040101010101" charset="-122"/>
                  <a:ea typeface="华文中宋" panose="02010600040101010101" charset="-122"/>
                  <a:cs typeface="+mn-cs"/>
                </a:rPr>
                <a:t>张春桥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sp>
        <p:nvSpPr>
          <p:cNvPr id="43016" name="文本框 5"/>
          <p:cNvSpPr txBox="1"/>
          <p:nvPr/>
        </p:nvSpPr>
        <p:spPr>
          <a:xfrm>
            <a:off x="560070" y="327025"/>
            <a:ext cx="2851785" cy="583565"/>
          </a:xfrm>
          <a:prstGeom prst="rect">
            <a:avLst/>
          </a:prstGeom>
          <a:noFill/>
          <a:ln w="9525">
            <a:noFill/>
          </a:ln>
        </p:spPr>
        <p:txBody>
          <a:bodyPr wrap="square" anchor="t">
            <a:spAutoFit/>
          </a:bodyPr>
          <a:p>
            <a:r>
              <a:rPr lang="zh-CN" altLang="en-US" sz="3200" b="1">
                <a:latin typeface="华文中宋" panose="02010600040101010101" charset="-122"/>
                <a:ea typeface="华文中宋" panose="02010600040101010101" charset="-122"/>
              </a:rPr>
              <a:t>实际指挥部：</a:t>
            </a:r>
            <a:endParaRPr lang="zh-CN" altLang="en-US" sz="3200" b="1">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1000"/>
                                        <p:tgtEl>
                                          <p:spTgt spid="33"/>
                                        </p:tgtEl>
                                      </p:cBhvr>
                                    </p:animEffect>
                                    <p:anim calcmode="lin" valueType="num">
                                      <p:cBhvr>
                                        <p:cTn id="20" dur="1000" fill="hold"/>
                                        <p:tgtEl>
                                          <p:spTgt spid="33"/>
                                        </p:tgtEl>
                                        <p:attrNameLst>
                                          <p:attrName>ppt_x</p:attrName>
                                        </p:attrNameLst>
                                      </p:cBhvr>
                                      <p:tavLst>
                                        <p:tav tm="0">
                                          <p:val>
                                            <p:strVal val="#ppt_x"/>
                                          </p:val>
                                        </p:tav>
                                        <p:tav tm="100000">
                                          <p:val>
                                            <p:strVal val="#ppt_x"/>
                                          </p:val>
                                        </p:tav>
                                      </p:tavLst>
                                    </p:anim>
                                    <p:anim calcmode="lin" valueType="num">
                                      <p:cBhvr>
                                        <p:cTn id="21" dur="1000" fill="hold"/>
                                        <p:tgtEl>
                                          <p:spTgt spid="33"/>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1000"/>
                                        <p:tgtEl>
                                          <p:spTgt spid="34"/>
                                        </p:tgtEl>
                                      </p:cBhvr>
                                    </p:animEffect>
                                    <p:anim calcmode="lin" valueType="num">
                                      <p:cBhvr>
                                        <p:cTn id="26" dur="1000" fill="hold"/>
                                        <p:tgtEl>
                                          <p:spTgt spid="34"/>
                                        </p:tgtEl>
                                        <p:attrNameLst>
                                          <p:attrName>ppt_x</p:attrName>
                                        </p:attrNameLst>
                                      </p:cBhvr>
                                      <p:tavLst>
                                        <p:tav tm="0">
                                          <p:val>
                                            <p:strVal val="#ppt_x"/>
                                          </p:val>
                                        </p:tav>
                                        <p:tav tm="100000">
                                          <p:val>
                                            <p:strVal val="#ppt_x"/>
                                          </p:val>
                                        </p:tav>
                                      </p:tavLst>
                                    </p:anim>
                                    <p:anim calcmode="lin" valueType="num">
                                      <p:cBhvr>
                                        <p:cTn id="27"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74345" y="507365"/>
            <a:ext cx="11717655" cy="107632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cs typeface="华文中宋" panose="02010600040101010101" charset="-122"/>
              </a:rPr>
              <a:t>观看视频并思考：</a:t>
            </a:r>
            <a:endParaRPr lang="zh-CN" altLang="en-US" sz="3200" b="1">
              <a:latin typeface="华文中宋" panose="02010600040101010101" charset="-122"/>
              <a:ea typeface="华文中宋" panose="02010600040101010101" charset="-122"/>
              <a:cs typeface="华文中宋" panose="02010600040101010101" charset="-122"/>
            </a:endParaRPr>
          </a:p>
          <a:p>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文化大革命</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的动乱主要有哪些表现？产生了怎样的危害？</a:t>
            </a:r>
            <a:endParaRPr lang="zh-CN" altLang="en-US" sz="3200" b="1">
              <a:latin typeface="华文中宋" panose="02010600040101010101" charset="-122"/>
              <a:ea typeface="华文中宋" panose="02010600040101010101" charset="-122"/>
              <a:cs typeface="华文中宋" panose="02010600040101010101" charset="-122"/>
            </a:endParaRPr>
          </a:p>
        </p:txBody>
      </p:sp>
      <p:pic>
        <p:nvPicPr>
          <p:cNvPr id="3" name="百年中国-“文化大革命”纪录片">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802130" y="1714500"/>
            <a:ext cx="8143875" cy="40151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video fullScrn="1">
              <p:cMediaNode>
                <p:cTn id="2" fill="hold" display="1">
                  <p:stCondLst>
                    <p:cond delay="indefinite"/>
                  </p:stCondLst>
                  <p:endCondLst>
                    <p:cond evt="onNext">
                      <p:tgtEl>
                        <p:sldTgt/>
                      </p:tgtEl>
                    </p:cond>
                    <p:cond evt="onPrev">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 name="矩形 23"/>
          <p:cNvSpPr/>
          <p:nvPr/>
        </p:nvSpPr>
        <p:spPr>
          <a:xfrm>
            <a:off x="508000" y="983615"/>
            <a:ext cx="4801870"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smtClean="0">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造反派组织打、砸、抢事件</a:t>
            </a:r>
            <a:endParaRPr lang="zh-CN" altLang="en-US" sz="2800" b="1" dirty="0">
              <a:latin typeface="华文中宋" panose="02010600040101010101" charset="-122"/>
              <a:ea typeface="华文中宋" panose="02010600040101010101" charset="-122"/>
              <a:cs typeface="华文中宋" panose="02010600040101010101" charset="-122"/>
            </a:endParaRPr>
          </a:p>
        </p:txBody>
      </p:sp>
      <p:sp>
        <p:nvSpPr>
          <p:cNvPr id="6" name="矩形 5"/>
          <p:cNvSpPr/>
          <p:nvPr/>
        </p:nvSpPr>
        <p:spPr>
          <a:xfrm>
            <a:off x="508000" y="2219325"/>
            <a:ext cx="4801870"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②</a:t>
            </a:r>
            <a:r>
              <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rPr>
              <a:t>学校停课、工厂停工</a:t>
            </a:r>
            <a:endPar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endParaRPr lang="en-US" altLang="zh-CN" sz="2800" b="1" dirty="0">
              <a:latin typeface="华文中宋" panose="02010600040101010101" charset="-122"/>
              <a:ea typeface="华文中宋" panose="02010600040101010101" charset="-122"/>
              <a:cs typeface="华文中宋" panose="02010600040101010101" charset="-122"/>
            </a:endParaRP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p>
            <a:r>
              <a:rPr lang="zh-CN" altLang="en-US" sz="3200" b="1">
                <a:latin typeface="华文中宋" panose="02010600040101010101" charset="-122"/>
                <a:ea typeface="华文中宋" panose="02010600040101010101" charset="-122"/>
              </a:rPr>
              <a:t>危害：</a:t>
            </a:r>
            <a:endParaRPr lang="zh-CN" altLang="en-US" sz="3200" b="1">
              <a:latin typeface="华文中宋" panose="02010600040101010101" charset="-122"/>
              <a:ea typeface="华文中宋" panose="02010600040101010101" charset="-122"/>
            </a:endParaRPr>
          </a:p>
        </p:txBody>
      </p:sp>
      <p:sp>
        <p:nvSpPr>
          <p:cNvPr id="9" name="文本框 8"/>
          <p:cNvSpPr txBox="1"/>
          <p:nvPr/>
        </p:nvSpPr>
        <p:spPr>
          <a:xfrm>
            <a:off x="5781040" y="1781810"/>
            <a:ext cx="5940425" cy="953135"/>
          </a:xfrm>
          <a:prstGeom prst="rect">
            <a:avLst/>
          </a:prstGeom>
          <a:solidFill>
            <a:srgbClr val="FFC000"/>
          </a:solidFill>
        </p:spPr>
        <p:txBody>
          <a:bodyPr wrap="square" rtlCol="0">
            <a:spAutoFit/>
          </a:bodyPr>
          <a:p>
            <a:r>
              <a:rPr lang="zh-CN" altLang="en-US" sz="2800" b="1">
                <a:latin typeface="华文中宋" panose="02010600040101010101" charset="-122"/>
                <a:ea typeface="华文中宋" panose="02010600040101010101" charset="-122"/>
              </a:rPr>
              <a:t>①经济上：社会和生产秩序陷入混乱</a:t>
            </a:r>
            <a:endParaRPr lang="zh-CN" altLang="en-US" sz="2800" b="1">
              <a:latin typeface="华文中宋" panose="02010600040101010101" charset="-122"/>
              <a:ea typeface="华文中宋" panose="02010600040101010101" charset="-122"/>
            </a:endParaRPr>
          </a:p>
          <a:p>
            <a:r>
              <a:rPr lang="zh-CN" altLang="en-US" sz="2800" b="1">
                <a:latin typeface="华文中宋" panose="02010600040101010101" charset="-122"/>
                <a:ea typeface="华文中宋" panose="02010600040101010101" charset="-122"/>
              </a:rPr>
              <a:t>国民经济发展受破坏</a:t>
            </a:r>
            <a:endParaRPr lang="zh-CN" altLang="en-US" sz="2800" b="1">
              <a:latin typeface="华文中宋" panose="02010600040101010101" charset="-122"/>
              <a:ea typeface="华文中宋" panose="02010600040101010101" charset="-122"/>
            </a:endParaRPr>
          </a:p>
        </p:txBody>
      </p:sp>
      <p:graphicFrame>
        <p:nvGraphicFramePr>
          <p:cNvPr id="13" name="Group 36"/>
          <p:cNvGraphicFramePr>
            <a:graphicFrameLocks noGrp="1"/>
          </p:cNvGraphicFramePr>
          <p:nvPr>
            <p:custDataLst>
              <p:tags r:id="rId1"/>
            </p:custDataLst>
          </p:nvPr>
        </p:nvGraphicFramePr>
        <p:xfrm>
          <a:off x="1496695" y="3371850"/>
          <a:ext cx="9199245" cy="3303270"/>
        </p:xfrm>
        <a:graphic>
          <a:graphicData uri="http://schemas.openxmlformats.org/drawingml/2006/table">
            <a:tbl>
              <a:tblPr/>
              <a:tblGrid>
                <a:gridCol w="1392555"/>
                <a:gridCol w="1726565"/>
                <a:gridCol w="1483360"/>
                <a:gridCol w="2489200"/>
                <a:gridCol w="2107565"/>
              </a:tblGrid>
              <a:tr h="682625">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endParaRPr kumimoji="1" lang="zh-CN"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工业总产值</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比上年</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国家财政总收入</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比上年</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r>
              <a:tr h="873125">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1966</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年</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2534</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+17.3%</a:t>
                      </a:r>
                      <a:endPar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558.7</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smtClean="0">
                          <a:ln>
                            <a:noFill/>
                          </a:ln>
                          <a:solidFill>
                            <a:schemeClr val="accent3">
                              <a:lumMod val="50000"/>
                            </a:schemeClr>
                          </a:solidFill>
                          <a:effectLst/>
                          <a:latin typeface="微软雅黑" panose="020B0503020204020204" charset="-122"/>
                          <a:ea typeface="微软雅黑" panose="020B0503020204020204" charset="-122"/>
                        </a:rPr>
                        <a:t>+24.4%</a:t>
                      </a:r>
                      <a:endParaRPr kumimoji="1" lang="en-US" altLang="zh-CN" sz="2400" b="1" i="0" u="none" strike="noStrike" cap="none" normalizeH="0" baseline="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r>
              <a:tr h="873760">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1967</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年</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2104.5</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rPr>
                        <a:t>-10%</a:t>
                      </a:r>
                      <a:endPar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419.4</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rPr>
                        <a:t>-25%</a:t>
                      </a:r>
                      <a:endPar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r>
              <a:tr h="873760">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1968</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年</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2015.3</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rPr>
                        <a:t>-4.2%</a:t>
                      </a:r>
                      <a:endPar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    361.3</a:t>
                      </a:r>
                      <a:r>
                        <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rPr>
                        <a:t>亿</a:t>
                      </a:r>
                      <a:endParaRPr kumimoji="1" lang="zh-CN" altLang="en-US" sz="2400" b="1" i="0" u="none" strike="noStrike" cap="none" normalizeH="0" baseline="0" dirty="0" smtClean="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rPr>
                        <a:t>-13.9%</a:t>
                      </a:r>
                      <a:endParaRPr kumimoji="1" lang="en-US" altLang="zh-CN" sz="2400" b="1" i="0" u="none" strike="noStrike" cap="none" normalizeH="0" baseline="0" dirty="0" smtClean="0">
                        <a:ln>
                          <a:noFill/>
                        </a:ln>
                        <a:solidFill>
                          <a:srgbClr val="FF0000"/>
                        </a:solidFill>
                        <a:effectLst/>
                        <a:latin typeface="微软雅黑" panose="020B0503020204020204" charset="-122"/>
                        <a:ea typeface="微软雅黑" panose="020B0503020204020204" charset="-122"/>
                      </a:endParaRP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r>
            </a:tbl>
          </a:graphicData>
        </a:graphic>
      </p:graphicFrame>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表现：</a:t>
            </a:r>
            <a:endParaRPr lang="zh-CN" altLang="en-US" sz="3200" b="1">
              <a:latin typeface="华文中宋" panose="02010600040101010101" charset="-122"/>
              <a:ea typeface="华文中宋" panose="02010600040101010101"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8"/>
          <p:cNvSpPr>
            <a:spLocks noChangeArrowheads="1"/>
          </p:cNvSpPr>
          <p:nvPr/>
        </p:nvSpPr>
        <p:spPr bwMode="auto">
          <a:xfrm>
            <a:off x="492608" y="5638800"/>
            <a:ext cx="10861192" cy="1076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fontAlgn="base">
              <a:spcBef>
                <a:spcPct val="0"/>
              </a:spcBef>
              <a:spcAft>
                <a:spcPct val="0"/>
              </a:spcAft>
            </a:pPr>
            <a:r>
              <a:rPr lang="en-US" altLang="zh-CN" sz="2800" b="1" dirty="0" smtClean="0">
                <a:solidFill>
                  <a:srgbClr val="000000"/>
                </a:solidFill>
                <a:latin typeface="华文中宋" panose="02010600040101010101" charset="-122"/>
                <a:ea typeface="华文中宋" panose="02010600040101010101" charset="-122"/>
                <a:cs typeface="华文中宋" panose="02010600040101010101" charset="-122"/>
              </a:rPr>
              <a:t>       </a:t>
            </a:r>
            <a:r>
              <a:rPr lang="zh-CN" altLang="en-US" sz="2800" b="1" dirty="0" smtClean="0">
                <a:solidFill>
                  <a:srgbClr val="000000"/>
                </a:solidFill>
                <a:latin typeface="华文中宋" panose="02010600040101010101" charset="-122"/>
                <a:ea typeface="华文中宋" panose="02010600040101010101" charset="-122"/>
                <a:cs typeface="华文中宋" panose="02010600040101010101" charset="-122"/>
              </a:rPr>
              <a:t>林彪为红卫兵提出一种新的革命形式</a:t>
            </a:r>
            <a:r>
              <a:rPr lang="en-US" altLang="zh-CN" sz="2800" b="1" dirty="0" smtClean="0">
                <a:solidFill>
                  <a:srgbClr val="000000"/>
                </a:solidFill>
                <a:latin typeface="华文中宋" panose="02010600040101010101" charset="-122"/>
                <a:ea typeface="华文中宋" panose="02010600040101010101" charset="-122"/>
                <a:cs typeface="华文中宋" panose="02010600040101010101" charset="-122"/>
              </a:rPr>
              <a:t>——</a:t>
            </a:r>
            <a:r>
              <a:rPr lang="zh-CN" altLang="en-US" sz="3600" b="1" dirty="0" smtClean="0">
                <a:solidFill>
                  <a:srgbClr val="FF0000"/>
                </a:solidFill>
                <a:latin typeface="华文中宋" panose="02010600040101010101" charset="-122"/>
                <a:ea typeface="华文中宋" panose="02010600040101010101" charset="-122"/>
                <a:cs typeface="华文中宋" panose="02010600040101010101" charset="-122"/>
              </a:rPr>
              <a:t>破四旧</a:t>
            </a:r>
            <a:r>
              <a:rPr lang="zh-CN" altLang="en-US" sz="3600" b="1" dirty="0" smtClean="0">
                <a:solidFill>
                  <a:prstClr val="black"/>
                </a:solidFill>
                <a:latin typeface="华文中宋" panose="02010600040101010101" charset="-122"/>
                <a:ea typeface="华文中宋" panose="02010600040101010101" charset="-122"/>
                <a:cs typeface="华文中宋" panose="02010600040101010101" charset="-122"/>
              </a:rPr>
              <a:t>：</a:t>
            </a:r>
            <a:r>
              <a:rPr lang="zh-CN" altLang="en-US" sz="2800" b="1" dirty="0" smtClean="0">
                <a:solidFill>
                  <a:srgbClr val="000000"/>
                </a:solidFill>
                <a:latin typeface="华文中宋" panose="02010600040101010101" charset="-122"/>
                <a:ea typeface="华文中宋" panose="02010600040101010101" charset="-122"/>
                <a:cs typeface="华文中宋" panose="02010600040101010101" charset="-122"/>
              </a:rPr>
              <a:t>“大破一切剥削阶级的旧思想、旧文化、旧风俗、旧习惯。”</a:t>
            </a:r>
            <a:endParaRPr lang="zh-CN" altLang="en-US" sz="2800" b="1" dirty="0" smtClean="0">
              <a:solidFill>
                <a:srgbClr val="000000"/>
              </a:solidFill>
              <a:latin typeface="华文中宋" panose="02010600040101010101" charset="-122"/>
              <a:ea typeface="华文中宋" panose="02010600040101010101" charset="-122"/>
              <a:cs typeface="华文中宋" panose="02010600040101010101" charset="-122"/>
            </a:endParaRPr>
          </a:p>
        </p:txBody>
      </p:sp>
      <p:grpSp>
        <p:nvGrpSpPr>
          <p:cNvPr id="8" name="组合 7"/>
          <p:cNvGrpSpPr/>
          <p:nvPr/>
        </p:nvGrpSpPr>
        <p:grpSpPr>
          <a:xfrm>
            <a:off x="4665559" y="317342"/>
            <a:ext cx="4242832" cy="5116881"/>
            <a:chOff x="4932039" y="-259166"/>
            <a:chExt cx="3152947" cy="4714907"/>
          </a:xfrm>
        </p:grpSpPr>
        <p:pic>
          <p:nvPicPr>
            <p:cNvPr id="9" name="Picture 3" descr="808_090529"/>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932040" y="222951"/>
              <a:ext cx="3152946" cy="4232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43"/>
            <p:cNvSpPr txBox="1">
              <a:spLocks noChangeArrowheads="1"/>
            </p:cNvSpPr>
            <p:nvPr/>
          </p:nvSpPr>
          <p:spPr bwMode="auto">
            <a:xfrm>
              <a:off x="4932039" y="-259166"/>
              <a:ext cx="3152946" cy="480965"/>
            </a:xfrm>
            <a:prstGeom prst="rect">
              <a:avLst/>
            </a:prstGeom>
            <a:solidFill>
              <a:schemeClr val="accent3">
                <a:lumMod val="20000"/>
                <a:lumOff val="8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fontAlgn="base">
                <a:spcBef>
                  <a:spcPct val="50000"/>
                </a:spcBef>
                <a:spcAft>
                  <a:spcPct val="0"/>
                </a:spcAft>
              </a:pPr>
              <a:r>
                <a:rPr lang="zh-CN" altLang="en-US" sz="2800" b="1" dirty="0" smtClean="0">
                  <a:latin typeface="华文中宋" panose="02010600040101010101" charset="-122"/>
                  <a:ea typeface="华文中宋" panose="02010600040101010101" charset="-122"/>
                </a:rPr>
                <a:t>故宫改名</a:t>
              </a:r>
              <a:endParaRPr lang="zh-CN" altLang="en-US" sz="2800" b="1" dirty="0" smtClean="0">
                <a:latin typeface="华文中宋" panose="02010600040101010101" charset="-122"/>
                <a:ea typeface="华文中宋" panose="02010600040101010101" charset="-122"/>
              </a:endParaRPr>
            </a:p>
          </p:txBody>
        </p:sp>
      </p:grpSp>
      <p:grpSp>
        <p:nvGrpSpPr>
          <p:cNvPr id="5" name="组合 4"/>
          <p:cNvGrpSpPr/>
          <p:nvPr/>
        </p:nvGrpSpPr>
        <p:grpSpPr>
          <a:xfrm>
            <a:off x="230843" y="350462"/>
            <a:ext cx="4434426" cy="5155516"/>
            <a:chOff x="371465" y="-262844"/>
            <a:chExt cx="3083205" cy="4901942"/>
          </a:xfrm>
        </p:grpSpPr>
        <p:pic>
          <p:nvPicPr>
            <p:cNvPr id="6" name="Picture 4" descr="红卫兵破“四旧”。孔庙大成殿明代彩塑孔子像被挖眼、扒心、身上贴满标语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65" y="222952"/>
              <a:ext cx="3083205" cy="4416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40"/>
            <p:cNvSpPr txBox="1">
              <a:spLocks noChangeArrowheads="1"/>
            </p:cNvSpPr>
            <p:nvPr/>
          </p:nvSpPr>
          <p:spPr bwMode="auto">
            <a:xfrm>
              <a:off x="371465" y="-262844"/>
              <a:ext cx="3083204" cy="496297"/>
            </a:xfrm>
            <a:prstGeom prst="rect">
              <a:avLst/>
            </a:prstGeom>
            <a:solidFill>
              <a:schemeClr val="accent3">
                <a:lumMod val="20000"/>
                <a:lumOff val="8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fontAlgn="base">
                <a:spcBef>
                  <a:spcPct val="50000"/>
                </a:spcBef>
                <a:spcAft>
                  <a:spcPct val="0"/>
                </a:spcAft>
              </a:pPr>
              <a:r>
                <a:rPr lang="zh-CN" altLang="en-US" sz="2800" b="1" dirty="0" smtClean="0">
                  <a:latin typeface="华文中宋" panose="02010600040101010101" charset="-122"/>
                  <a:ea typeface="华文中宋" panose="02010600040101010101" charset="-122"/>
                </a:rPr>
                <a:t>破坏文物</a:t>
              </a:r>
              <a:endParaRPr lang="zh-CN" altLang="en-US" sz="2800" b="1" dirty="0" smtClean="0">
                <a:latin typeface="华文中宋" panose="02010600040101010101" charset="-122"/>
                <a:ea typeface="华文中宋" panose="02010600040101010101" charset="-122"/>
              </a:endParaRPr>
            </a:p>
          </p:txBody>
        </p:sp>
      </p:grpSp>
      <p:pic>
        <p:nvPicPr>
          <p:cNvPr id="3" name="图片 2"/>
          <p:cNvPicPr>
            <a:picLocks noChangeAspect="1"/>
          </p:cNvPicPr>
          <p:nvPr/>
        </p:nvPicPr>
        <p:blipFill>
          <a:blip r:embed="rId3"/>
          <a:stretch>
            <a:fillRect/>
          </a:stretch>
        </p:blipFill>
        <p:spPr>
          <a:xfrm>
            <a:off x="231775" y="840740"/>
            <a:ext cx="4433570" cy="4582795"/>
          </a:xfrm>
          <a:prstGeom prst="rect">
            <a:avLst/>
          </a:prstGeom>
        </p:spPr>
      </p:pic>
      <p:pic>
        <p:nvPicPr>
          <p:cNvPr id="11" name="图片 10"/>
          <p:cNvPicPr>
            <a:picLocks noChangeAspect="1"/>
          </p:cNvPicPr>
          <p:nvPr/>
        </p:nvPicPr>
        <p:blipFill>
          <a:blip r:embed="rId4"/>
          <a:stretch>
            <a:fillRect/>
          </a:stretch>
        </p:blipFill>
        <p:spPr>
          <a:xfrm>
            <a:off x="231775" y="840740"/>
            <a:ext cx="4433570" cy="4646295"/>
          </a:xfrm>
          <a:prstGeom prst="rect">
            <a:avLst/>
          </a:prstGeom>
        </p:spPr>
      </p:pic>
      <p:sp>
        <p:nvSpPr>
          <p:cNvPr id="27" name="Rectangle 27"/>
          <p:cNvSpPr>
            <a:spLocks noChangeArrowheads="1"/>
          </p:cNvSpPr>
          <p:nvPr/>
        </p:nvSpPr>
        <p:spPr bwMode="auto">
          <a:xfrm>
            <a:off x="8907145" y="280353"/>
            <a:ext cx="3284855" cy="5262245"/>
          </a:xfrm>
          <a:prstGeom prst="rect">
            <a:avLst/>
          </a:prstGeom>
          <a:solidFill>
            <a:schemeClr val="accent2">
              <a:lumMod val="20000"/>
              <a:lumOff val="80000"/>
            </a:schemeClr>
          </a:solidFill>
          <a:ln w="9525">
            <a:noFill/>
            <a:miter lim="800000"/>
          </a:ln>
          <a:effectLst/>
        </p:spPr>
        <p:txBody>
          <a:bodyPr wrap="square" anchor="ctr">
            <a:spAutoFit/>
          </a:bodyPr>
          <a:p>
            <a:r>
              <a:rPr lang="zh-CN" altLang="en-US" sz="2800" b="1" dirty="0" smtClean="0">
                <a:latin typeface="华文中宋" panose="02010600040101010101" charset="-122"/>
                <a:ea typeface="华文中宋" panose="02010600040101010101" charset="-122"/>
                <a:cs typeface="华文中宋" panose="02010600040101010101" charset="-122"/>
              </a:rPr>
              <a:t>       红卫兵在市民们的配合和支持下，将商店、工厂、学校、公社等统统改成具有革命意味的名字，如</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反修路</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东风商店</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 </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红卫战校</a:t>
            </a:r>
            <a:r>
              <a:rPr lang="en-US" altLang="zh-CN" sz="2800" b="1" dirty="0" smtClean="0">
                <a:latin typeface="华文中宋" panose="02010600040101010101" charset="-122"/>
                <a:ea typeface="华文中宋" panose="02010600040101010101" charset="-122"/>
                <a:cs typeface="华文中宋" panose="02010600040101010101" charset="-122"/>
              </a:rPr>
              <a:t>”</a:t>
            </a:r>
            <a:r>
              <a:rPr lang="zh-CN" altLang="en-US" sz="2800" b="1" dirty="0" smtClean="0">
                <a:latin typeface="华文中宋" panose="02010600040101010101" charset="-122"/>
                <a:ea typeface="华文中宋" panose="02010600040101010101" charset="-122"/>
                <a:cs typeface="华文中宋" panose="02010600040101010101" charset="-122"/>
              </a:rPr>
              <a:t>等革命名称、如东交民巷改为“反帝路”，长安大街改为“东方红大路”。 </a:t>
            </a:r>
            <a:endParaRPr lang="zh-CN" altLang="en-US" sz="2800" b="1" dirty="0" smtClean="0">
              <a:latin typeface="华文中宋" panose="02010600040101010101" charset="-122"/>
              <a:ea typeface="华文中宋" panose="02010600040101010101" charset="-122"/>
              <a:cs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2735" y="394692"/>
            <a:ext cx="11654118" cy="7540526"/>
          </a:xfrm>
          <a:prstGeom prst="rect">
            <a:avLst/>
          </a:prstGeom>
        </p:spPr>
        <p:txBody>
          <a:bodyPr wrap="square">
            <a:spAutoFit/>
          </a:bodyPr>
          <a:lstStyle/>
          <a:p>
            <a:pPr lvl="0">
              <a:defRPr/>
            </a:pP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储安平（</a:t>
            </a:r>
            <a:r>
              <a:rPr kumimoji="0" lang="en-US" altLang="zh-CN"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年，光明日报主编，著名记者）</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黄绍竑（</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8</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31</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日，政务院政务委员，原国民党高级将领）</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罗广斌（</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10</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日，共青团重庆市委统战部长，</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红岩</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作者）</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李立三（</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22</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a:t>
            </a: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，中国共产党</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早期的重要领导人）</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陈</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梦家（</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9</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3</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日，中国科学院考古研究所研究员，考古学家，诗人）</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邓拓（</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5</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日，人民日报总编辑，作家） 服毒致死</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lang="zh-CN" altLang="en-US" sz="2800" b="1" kern="0" dirty="0">
                <a:solidFill>
                  <a:srgbClr val="000000"/>
                </a:solidFill>
                <a:latin typeface="Times New Roman" panose="02020603050405020304" pitchFamily="18" charset="0"/>
              </a:rPr>
              <a:t>杨朔（</a:t>
            </a:r>
            <a:r>
              <a:rPr lang="en-US" altLang="zh-CN" sz="2800" b="1" kern="0" dirty="0">
                <a:solidFill>
                  <a:srgbClr val="000000"/>
                </a:solidFill>
                <a:latin typeface="Times New Roman" panose="02020603050405020304" pitchFamily="18" charset="0"/>
              </a:rPr>
              <a:t>1968</a:t>
            </a:r>
            <a:r>
              <a:rPr lang="zh-CN" altLang="en-US" sz="2800" b="1" kern="0" dirty="0">
                <a:solidFill>
                  <a:srgbClr val="000000"/>
                </a:solidFill>
                <a:latin typeface="Times New Roman" panose="02020603050405020304" pitchFamily="18" charset="0"/>
              </a:rPr>
              <a:t>年</a:t>
            </a:r>
            <a:r>
              <a:rPr lang="en-US" altLang="zh-CN" sz="2800" b="1" kern="0" dirty="0">
                <a:solidFill>
                  <a:srgbClr val="000000"/>
                </a:solidFill>
                <a:latin typeface="Times New Roman" panose="02020603050405020304" pitchFamily="18" charset="0"/>
              </a:rPr>
              <a:t>8</a:t>
            </a:r>
            <a:r>
              <a:rPr lang="zh-CN" altLang="en-US" sz="2800" b="1" kern="0" dirty="0">
                <a:solidFill>
                  <a:srgbClr val="000000"/>
                </a:solidFill>
                <a:latin typeface="Times New Roman" panose="02020603050405020304" pitchFamily="18" charset="0"/>
              </a:rPr>
              <a:t>月</a:t>
            </a:r>
            <a:r>
              <a:rPr lang="en-US" altLang="zh-CN" sz="2800" b="1" kern="0" dirty="0">
                <a:solidFill>
                  <a:srgbClr val="000000"/>
                </a:solidFill>
                <a:latin typeface="Times New Roman" panose="02020603050405020304" pitchFamily="18" charset="0"/>
              </a:rPr>
              <a:t>3</a:t>
            </a:r>
            <a:r>
              <a:rPr lang="zh-CN" altLang="en-US" sz="2800" b="1" kern="0" dirty="0">
                <a:solidFill>
                  <a:srgbClr val="000000"/>
                </a:solidFill>
                <a:latin typeface="Times New Roman" panose="02020603050405020304" pitchFamily="18" charset="0"/>
              </a:rPr>
              <a:t>日，中国作家协会外国文学委员会主任，著名作家）</a:t>
            </a:r>
            <a:br>
              <a:rPr lang="zh-CN" altLang="en-US" sz="2800" b="1" kern="0" dirty="0">
                <a:solidFill>
                  <a:srgbClr val="000000"/>
                </a:solidFill>
                <a:latin typeface="Times New Roman" panose="02020603050405020304" pitchFamily="18" charset="0"/>
              </a:rPr>
            </a:br>
            <a:r>
              <a:rPr lang="zh-CN" altLang="en-US" sz="2800" b="1" kern="0" dirty="0" smtClean="0">
                <a:solidFill>
                  <a:srgbClr val="000000"/>
                </a:solidFill>
                <a:latin typeface="Times New Roman" panose="02020603050405020304" pitchFamily="18" charset="0"/>
              </a:rPr>
              <a:t>翦</a:t>
            </a:r>
            <a:r>
              <a:rPr lang="zh-CN" altLang="en-US" sz="2800" b="1" kern="0" dirty="0">
                <a:solidFill>
                  <a:srgbClr val="000000"/>
                </a:solidFill>
                <a:latin typeface="Times New Roman" panose="02020603050405020304" pitchFamily="18" charset="0"/>
              </a:rPr>
              <a:t>伯赞 （历史学家，</a:t>
            </a:r>
            <a:r>
              <a:rPr lang="zh-CN" altLang="en-US" sz="2800" b="1" kern="0" dirty="0" smtClean="0">
                <a:solidFill>
                  <a:srgbClr val="000000"/>
                </a:solidFill>
                <a:latin typeface="Times New Roman" panose="02020603050405020304" pitchFamily="18" charset="0"/>
              </a:rPr>
              <a:t>北大副校长</a:t>
            </a:r>
            <a:r>
              <a:rPr lang="zh-CN" altLang="en-US" sz="2800" b="1" kern="0" dirty="0">
                <a:solidFill>
                  <a:srgbClr val="000000"/>
                </a:solidFill>
                <a:latin typeface="Times New Roman" panose="02020603050405020304" pitchFamily="18" charset="0"/>
              </a:rPr>
              <a:t> </a:t>
            </a:r>
            <a:r>
              <a:rPr lang="en-US" altLang="zh-CN" sz="2800" b="1" kern="0" dirty="0">
                <a:solidFill>
                  <a:srgbClr val="000000"/>
                </a:solidFill>
                <a:latin typeface="Times New Roman" panose="02020603050405020304" pitchFamily="18" charset="0"/>
              </a:rPr>
              <a:t>1968.12.18 </a:t>
            </a:r>
            <a:r>
              <a:rPr lang="zh-CN" altLang="en-US" sz="2800" b="1" kern="0" dirty="0">
                <a:solidFill>
                  <a:srgbClr val="000000"/>
                </a:solidFill>
                <a:latin typeface="Times New Roman" panose="02020603050405020304" pitchFamily="18" charset="0"/>
              </a:rPr>
              <a:t>与妻子戴淑婉服安眠药致死）</a:t>
            </a:r>
            <a:br>
              <a:rPr lang="zh-CN" altLang="en-US" sz="2800" b="1" kern="0" dirty="0">
                <a:solidFill>
                  <a:srgbClr val="000000"/>
                </a:solidFill>
                <a:latin typeface="Times New Roman" panose="02020603050405020304" pitchFamily="18" charset="0"/>
              </a:rPr>
            </a:br>
            <a:r>
              <a:rPr lang="zh-CN" altLang="en-US" sz="2800" b="1" kern="0" dirty="0">
                <a:solidFill>
                  <a:srgbClr val="000000"/>
                </a:solidFill>
                <a:latin typeface="Times New Roman" panose="02020603050405020304" pitchFamily="18" charset="0"/>
              </a:rPr>
              <a:t>傅雷夫妇（</a:t>
            </a:r>
            <a:r>
              <a:rPr lang="en-US" altLang="zh-CN" sz="2800" b="1" kern="0" dirty="0">
                <a:solidFill>
                  <a:srgbClr val="000000"/>
                </a:solidFill>
                <a:latin typeface="Times New Roman" panose="02020603050405020304" pitchFamily="18" charset="0"/>
              </a:rPr>
              <a:t>1966</a:t>
            </a:r>
            <a:r>
              <a:rPr lang="zh-CN" altLang="en-US" sz="2800" b="1" kern="0" dirty="0">
                <a:solidFill>
                  <a:srgbClr val="000000"/>
                </a:solidFill>
                <a:latin typeface="Times New Roman" panose="02020603050405020304" pitchFamily="18" charset="0"/>
              </a:rPr>
              <a:t>年</a:t>
            </a:r>
            <a:r>
              <a:rPr lang="en-US" altLang="zh-CN" sz="2800" b="1" kern="0" dirty="0">
                <a:solidFill>
                  <a:srgbClr val="000000"/>
                </a:solidFill>
                <a:latin typeface="Times New Roman" panose="02020603050405020304" pitchFamily="18" charset="0"/>
              </a:rPr>
              <a:t>9</a:t>
            </a:r>
            <a:r>
              <a:rPr lang="zh-CN" altLang="en-US" sz="2800" b="1" kern="0" dirty="0">
                <a:solidFill>
                  <a:srgbClr val="000000"/>
                </a:solidFill>
                <a:latin typeface="Times New Roman" panose="02020603050405020304" pitchFamily="18" charset="0"/>
              </a:rPr>
              <a:t>月</a:t>
            </a:r>
            <a:r>
              <a:rPr lang="en-US" altLang="zh-CN" sz="2800" b="1" kern="0" dirty="0">
                <a:solidFill>
                  <a:srgbClr val="000000"/>
                </a:solidFill>
                <a:latin typeface="Times New Roman" panose="02020603050405020304" pitchFamily="18" charset="0"/>
              </a:rPr>
              <a:t>3</a:t>
            </a:r>
            <a:r>
              <a:rPr lang="zh-CN" altLang="en-US" sz="2800" b="1" kern="0" dirty="0">
                <a:solidFill>
                  <a:srgbClr val="000000"/>
                </a:solidFill>
                <a:latin typeface="Times New Roman" panose="02020603050405020304" pitchFamily="18" charset="0"/>
              </a:rPr>
              <a:t>日，著名翻译家）傅雷服毒自杀，妻子朱梅馥随之上吊自杀</a:t>
            </a:r>
            <a:br>
              <a:rPr lang="zh-CN" altLang="en-US" sz="2800" b="1" kern="0" dirty="0">
                <a:solidFill>
                  <a:srgbClr val="000000"/>
                </a:solidFill>
                <a:latin typeface="Times New Roman" panose="02020603050405020304" pitchFamily="18" charset="0"/>
              </a:rPr>
            </a:br>
            <a:r>
              <a:rPr lang="zh-CN" altLang="en-US" sz="2800" b="1" kern="0" dirty="0">
                <a:solidFill>
                  <a:srgbClr val="000000"/>
                </a:solidFill>
                <a:latin typeface="Times New Roman" panose="02020603050405020304" pitchFamily="18" charset="0"/>
              </a:rPr>
              <a:t>老舍</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8</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24</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a:t>
            </a: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，著名</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作家）跳北京太平湖</a:t>
            </a: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溺死  </a:t>
            </a:r>
            <a:endParaRPr kumimoji="0" lang="en-US" altLang="zh-CN"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吴晗</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1969</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10</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11</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日，北京市副市长，历史学家）狱中自杀，死前头发被拔</a:t>
            </a: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光        </a:t>
            </a:r>
            <a:endParaRPr kumimoji="0" lang="en-US" altLang="zh-CN"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  </a:t>
            </a:r>
            <a:r>
              <a:rPr kumimoji="0" lang="en-US" altLang="zh-CN" sz="2800" b="1" i="0" u="none" strike="noStrike" kern="0" cap="none" spc="0" normalizeH="0" baseline="0" noProof="0" dirty="0" smtClean="0">
                <a:ln>
                  <a:noFill/>
                </a:ln>
                <a:solidFill>
                  <a:srgbClr val="000000"/>
                </a:solidFill>
                <a:effectLst/>
                <a:uLnTx/>
                <a:uFillTx/>
                <a:latin typeface="Times New Roman" panose="02020603050405020304" pitchFamily="18" charset="0"/>
                <a:ea typeface="宋体" panose="02010600030101010101" pitchFamily="2" charset="-122"/>
                <a:cs typeface="+mn-cs"/>
              </a:rPr>
              <a:t>……</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endPar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600" b="0" i="0" u="none" strike="noStrike" kern="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 name="矩形 2"/>
          <p:cNvSpPr/>
          <p:nvPr/>
        </p:nvSpPr>
        <p:spPr>
          <a:xfrm>
            <a:off x="364064" y="6064348"/>
            <a:ext cx="11464479" cy="521970"/>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②文化上：科技、教育事业被严重摧残，历史文化遗产遭受巨大破坏。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 name="矩形 23"/>
          <p:cNvSpPr/>
          <p:nvPr/>
        </p:nvSpPr>
        <p:spPr>
          <a:xfrm>
            <a:off x="508000" y="1266190"/>
            <a:ext cx="4676775"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smtClean="0">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造反派组织打、砸、抢事件</a:t>
            </a:r>
            <a:endParaRPr lang="zh-CN" altLang="en-US" sz="2800" b="1" dirty="0">
              <a:latin typeface="华文中宋" panose="02010600040101010101" charset="-122"/>
              <a:ea typeface="华文中宋" panose="02010600040101010101" charset="-122"/>
              <a:cs typeface="华文中宋" panose="02010600040101010101" charset="-122"/>
            </a:endParaRPr>
          </a:p>
        </p:txBody>
      </p:sp>
      <p:sp>
        <p:nvSpPr>
          <p:cNvPr id="6" name="矩形 5"/>
          <p:cNvSpPr/>
          <p:nvPr/>
        </p:nvSpPr>
        <p:spPr>
          <a:xfrm>
            <a:off x="508000" y="2651125"/>
            <a:ext cx="4676140"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②</a:t>
            </a:r>
            <a:r>
              <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rPr>
              <a:t>学校停课、工厂停工</a:t>
            </a:r>
            <a:endPar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endParaRPr lang="en-US" altLang="zh-CN" sz="2800" b="1" dirty="0">
              <a:latin typeface="华文中宋" panose="02010600040101010101" charset="-122"/>
              <a:ea typeface="华文中宋" panose="02010600040101010101" charset="-122"/>
              <a:cs typeface="华文中宋" panose="02010600040101010101" charset="-122"/>
            </a:endParaRP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p>
            <a:r>
              <a:rPr lang="zh-CN" altLang="en-US" sz="3200" b="1">
                <a:latin typeface="华文中宋" panose="02010600040101010101" charset="-122"/>
                <a:ea typeface="华文中宋" panose="02010600040101010101" charset="-122"/>
              </a:rPr>
              <a:t>危害：</a:t>
            </a:r>
            <a:endParaRPr lang="zh-CN" altLang="en-US" sz="3200" b="1">
              <a:latin typeface="华文中宋" panose="02010600040101010101" charset="-122"/>
              <a:ea typeface="华文中宋" panose="02010600040101010101" charset="-122"/>
            </a:endParaRPr>
          </a:p>
        </p:txBody>
      </p:sp>
      <p:sp>
        <p:nvSpPr>
          <p:cNvPr id="9" name="文本框 8"/>
          <p:cNvSpPr txBox="1"/>
          <p:nvPr/>
        </p:nvSpPr>
        <p:spPr>
          <a:xfrm>
            <a:off x="5781040" y="1266190"/>
            <a:ext cx="5940425" cy="953135"/>
          </a:xfrm>
          <a:prstGeom prst="rect">
            <a:avLst/>
          </a:prstGeom>
          <a:solidFill>
            <a:srgbClr val="FFC000"/>
          </a:solidFill>
        </p:spPr>
        <p:txBody>
          <a:bodyPr wrap="square" rtlCol="0">
            <a:spAutoFit/>
          </a:bodyPr>
          <a:p>
            <a:r>
              <a:rPr lang="zh-CN" altLang="en-US" sz="2800" b="1">
                <a:latin typeface="华文中宋" panose="02010600040101010101" charset="-122"/>
                <a:ea typeface="华文中宋" panose="02010600040101010101" charset="-122"/>
              </a:rPr>
              <a:t>①经济上：社会和生产秩序陷入混乱</a:t>
            </a:r>
            <a:endParaRPr lang="zh-CN" altLang="en-US" sz="2800" b="1">
              <a:latin typeface="华文中宋" panose="02010600040101010101" charset="-122"/>
              <a:ea typeface="华文中宋" panose="02010600040101010101" charset="-122"/>
            </a:endParaRPr>
          </a:p>
          <a:p>
            <a:r>
              <a:rPr lang="zh-CN" altLang="en-US" sz="2800" b="1">
                <a:latin typeface="华文中宋" panose="02010600040101010101" charset="-122"/>
                <a:ea typeface="华文中宋" panose="02010600040101010101" charset="-122"/>
              </a:rPr>
              <a:t>国民经济发展受破坏</a:t>
            </a:r>
            <a:endParaRPr lang="zh-CN" altLang="en-US" sz="2800" b="1">
              <a:latin typeface="华文中宋" panose="02010600040101010101" charset="-122"/>
              <a:ea typeface="华文中宋" panose="02010600040101010101" charset="-122"/>
            </a:endParaRPr>
          </a:p>
        </p:txBody>
      </p:sp>
      <p:sp>
        <p:nvSpPr>
          <p:cNvPr id="7" name="文本框 6"/>
          <p:cNvSpPr txBox="1"/>
          <p:nvPr/>
        </p:nvSpPr>
        <p:spPr>
          <a:xfrm>
            <a:off x="508000" y="4048760"/>
            <a:ext cx="4799965" cy="1383665"/>
          </a:xfrm>
          <a:prstGeom prst="rect">
            <a:avLst/>
          </a:prstGeom>
          <a:solidFill>
            <a:schemeClr val="accent2">
              <a:lumMod val="40000"/>
              <a:lumOff val="60000"/>
            </a:schemeClr>
          </a:solidFill>
        </p:spPr>
        <p:txBody>
          <a:bodyPr wrap="square" rtlCol="0">
            <a:spAutoFit/>
          </a:bodyPr>
          <a:p>
            <a:r>
              <a:rPr lang="zh-CN" altLang="en-US" sz="2800" b="1">
                <a:latin typeface="华文中宋" panose="02010600040101010101" charset="-122"/>
                <a:ea typeface="华文中宋" panose="02010600040101010101" charset="-122"/>
              </a:rPr>
              <a:t>③一些党政机关受到冲击，大批各级领导干部和知识分子遭到批判和揪斗</a:t>
            </a:r>
            <a:endParaRPr lang="zh-CN" altLang="en-US" sz="2800" b="1">
              <a:latin typeface="华文中宋" panose="02010600040101010101" charset="-122"/>
              <a:ea typeface="华文中宋" panose="02010600040101010101" charset="-122"/>
            </a:endParaRPr>
          </a:p>
        </p:txBody>
      </p:sp>
      <p:sp>
        <p:nvSpPr>
          <p:cNvPr id="3" name="矩形 2"/>
          <p:cNvSpPr/>
          <p:nvPr/>
        </p:nvSpPr>
        <p:spPr>
          <a:xfrm>
            <a:off x="5781040" y="2651125"/>
            <a:ext cx="5939790" cy="953135"/>
          </a:xfrm>
          <a:prstGeom prst="rect">
            <a:avLst/>
          </a:prstGeom>
          <a:solidFill>
            <a:srgbClr val="FFC000"/>
          </a:solidFill>
        </p:spPr>
        <p:txBody>
          <a:bodyPr wrap="square">
            <a:spAutoFit/>
          </a:bodyPr>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②文化上：科技、教育事业被严重摧残，历史文化遗产遭受巨大破坏。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表现：</a:t>
            </a:r>
            <a:endParaRPr lang="zh-CN" altLang="en-US" sz="3200" b="1">
              <a:latin typeface="华文中宋" panose="02010600040101010101" charset="-122"/>
              <a:ea typeface="华文中宋" panose="02010600040101010101"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7" grpId="0" bldLvl="0" animBg="1"/>
      <p:bldP spid="7" grpId="1"/>
      <p:bldP spid="3"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005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865470"/>
            <a:ext cx="8175812" cy="5371929"/>
          </a:xfrm>
          <a:prstGeom prst="rect">
            <a:avLst/>
          </a:prstGeom>
          <a:noFill/>
          <a:ln w="9525">
            <a:solidFill>
              <a:srgbClr val="FF6600"/>
            </a:solidFill>
            <a:miter lim="800000"/>
            <a:headEnd/>
            <a:tailEnd/>
          </a:ln>
          <a:extLst>
            <a:ext uri="{909E8E84-426E-40DD-AFC4-6F175D3DCCD1}">
              <a14:hiddenFill xmlns:a14="http://schemas.microsoft.com/office/drawing/2010/main">
                <a:solidFill>
                  <a:srgbClr val="FFFFFF"/>
                </a:solidFill>
              </a14:hiddenFill>
            </a:ext>
          </a:extLst>
        </p:spPr>
      </p:pic>
      <p:pic>
        <p:nvPicPr>
          <p:cNvPr id="5" name="Picture 1" descr="C:\Users\Administrator\AppData\Roaming\Tencent\Users\995215107\QQ\WinTemp\RichOle\I_(%R]{XH3K~J$DF{JJ3(I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3681" y="865470"/>
            <a:ext cx="3744885" cy="5311493"/>
          </a:xfrm>
          <a:prstGeom prst="rect">
            <a:avLst/>
          </a:prstGeom>
          <a:noFill/>
          <a:ln>
            <a:solidFill>
              <a:sysClr val="windowText" lastClr="000000"/>
            </a:solidFill>
          </a:ln>
          <a:extLst>
            <a:ext uri="{909E8E84-426E-40DD-AFC4-6F175D3DCCD1}">
              <a14:hiddenFill xmlns:a14="http://schemas.microsoft.com/office/drawing/2010/main">
                <a:solidFill>
                  <a:srgbClr val="FFFFFF"/>
                </a:solidFill>
              </a14:hiddenFill>
            </a:ext>
          </a:extLst>
        </p:spPr>
      </p:pic>
      <p:sp>
        <p:nvSpPr>
          <p:cNvPr id="6" name="矩形 5"/>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a:stCxn id="6" idx="3"/>
          </p:cNvCxnSpPr>
          <p:nvPr/>
        </p:nvCxnSpPr>
        <p:spPr>
          <a:xfrm>
            <a:off x="3093720" y="599440"/>
            <a:ext cx="8402320" cy="18415"/>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396874" y="65405"/>
            <a:ext cx="5985997"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800" b="1" dirty="0" smtClean="0">
                <a:solidFill>
                  <a:schemeClr val="tx1"/>
                </a:solidFill>
                <a:latin typeface="华文中宋" panose="02010600040101010101" charset="-122"/>
                <a:ea typeface="华文中宋" panose="02010600040101010101" charset="-122"/>
              </a:rPr>
              <a:t>国家干部遭受残酷迫害       </a:t>
            </a:r>
            <a:endParaRPr lang="zh-CN" altLang="en-US" sz="2800" b="1" dirty="0" smtClean="0">
              <a:solidFill>
                <a:schemeClr val="tx1"/>
              </a:solidFill>
              <a:latin typeface="华文中宋" panose="02010600040101010101" charset="-122"/>
              <a:ea typeface="华文中宋" panose="02010600040101010101" charset="-122"/>
            </a:endParaRPr>
          </a:p>
        </p:txBody>
      </p:sp>
      <p:sp>
        <p:nvSpPr>
          <p:cNvPr id="2" name="矩形 50179"/>
          <p:cNvSpPr>
            <a:spLocks noChangeArrowheads="1"/>
          </p:cNvSpPr>
          <p:nvPr/>
        </p:nvSpPr>
        <p:spPr bwMode="auto">
          <a:xfrm>
            <a:off x="71755" y="1013143"/>
            <a:ext cx="12047855" cy="5015865"/>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p>
            <a:pPr fontAlgn="base">
              <a:spcBef>
                <a:spcPct val="0"/>
              </a:spcBef>
              <a:spcAft>
                <a:spcPct val="0"/>
              </a:spcAft>
              <a:buFont typeface="Arial" panose="020B0604020202020204" pitchFamily="34" charset="0"/>
              <a:buNone/>
            </a:pPr>
            <a:r>
              <a:rPr lang="zh-CN" altLang="en-US" sz="3200" b="1" dirty="0" smtClean="0">
                <a:solidFill>
                  <a:srgbClr val="FF0000"/>
                </a:solidFill>
                <a:latin typeface="Times New Roman" panose="02020603050405020304" pitchFamily="18" charset="0"/>
              </a:rPr>
              <a:t>                           文革中非正常死亡的政界及社会名流人物</a:t>
            </a:r>
            <a:br>
              <a:rPr lang="zh-CN" altLang="en-US" sz="3200" b="1" dirty="0" smtClean="0">
                <a:solidFill>
                  <a:srgbClr val="FF0000"/>
                </a:solidFill>
                <a:latin typeface="Times New Roman" panose="02020603050405020304" pitchFamily="18" charset="0"/>
              </a:rPr>
            </a:br>
            <a:r>
              <a:rPr lang="zh-CN" altLang="en-US" sz="3200" b="1" dirty="0" smtClean="0">
                <a:solidFill>
                  <a:srgbClr val="000000"/>
                </a:solidFill>
                <a:latin typeface="Times New Roman" panose="02020603050405020304" pitchFamily="18" charset="0"/>
              </a:rPr>
              <a:t> 周小舟（</a:t>
            </a:r>
            <a:r>
              <a:rPr lang="en-US" altLang="zh-CN" sz="3200" b="1" dirty="0" smtClean="0">
                <a:solidFill>
                  <a:srgbClr val="000000"/>
                </a:solidFill>
                <a:latin typeface="Times New Roman" panose="02020603050405020304" pitchFamily="18" charset="0"/>
              </a:rPr>
              <a:t>1966</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12</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25</a:t>
            </a:r>
            <a:r>
              <a:rPr lang="zh-CN" altLang="en-US" sz="3200" b="1" dirty="0" smtClean="0">
                <a:solidFill>
                  <a:srgbClr val="000000"/>
                </a:solidFill>
                <a:latin typeface="Times New Roman" panose="02020603050405020304" pitchFamily="18" charset="0"/>
              </a:rPr>
              <a:t>日，湖南省委书记）</a:t>
            </a:r>
            <a:br>
              <a:rPr lang="zh-CN" altLang="en-US" sz="3200" b="1" dirty="0" smtClean="0">
                <a:solidFill>
                  <a:srgbClr val="000000"/>
                </a:solidFill>
                <a:latin typeface="Times New Roman" panose="02020603050405020304" pitchFamily="18" charset="0"/>
              </a:rPr>
            </a:br>
            <a:r>
              <a:rPr lang="zh-CN" altLang="en-US" sz="3200" b="1" dirty="0" smtClean="0">
                <a:solidFill>
                  <a:srgbClr val="000000"/>
                </a:solidFill>
                <a:latin typeface="Times New Roman" panose="02020603050405020304" pitchFamily="18" charset="0"/>
              </a:rPr>
              <a:t> 阎红彦（</a:t>
            </a:r>
            <a:r>
              <a:rPr lang="en-US" altLang="zh-CN" sz="3200" b="1" dirty="0" smtClean="0">
                <a:solidFill>
                  <a:srgbClr val="000000"/>
                </a:solidFill>
                <a:latin typeface="Times New Roman" panose="02020603050405020304" pitchFamily="18" charset="0"/>
              </a:rPr>
              <a:t>1967</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1</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8</a:t>
            </a:r>
            <a:r>
              <a:rPr lang="zh-CN" altLang="en-US" sz="3200" b="1" dirty="0" smtClean="0">
                <a:solidFill>
                  <a:srgbClr val="000000"/>
                </a:solidFill>
                <a:latin typeface="Times New Roman" panose="02020603050405020304" pitchFamily="18" charset="0"/>
              </a:rPr>
              <a:t>日，云南省委书记）</a:t>
            </a:r>
            <a:br>
              <a:rPr lang="zh-CN" altLang="en-US" sz="3200" b="1" dirty="0" smtClean="0">
                <a:solidFill>
                  <a:srgbClr val="000000"/>
                </a:solidFill>
                <a:latin typeface="Times New Roman" panose="02020603050405020304" pitchFamily="18" charset="0"/>
              </a:rPr>
            </a:br>
            <a:r>
              <a:rPr lang="zh-CN" altLang="en-US" sz="3200" b="1" dirty="0" smtClean="0">
                <a:solidFill>
                  <a:srgbClr val="000000"/>
                </a:solidFill>
                <a:latin typeface="Times New Roman" panose="02020603050405020304" pitchFamily="18" charset="0"/>
              </a:rPr>
              <a:t> 陈昌浩（</a:t>
            </a:r>
            <a:r>
              <a:rPr lang="en-US" altLang="zh-CN" sz="3200" b="1" dirty="0" smtClean="0">
                <a:solidFill>
                  <a:srgbClr val="000000"/>
                </a:solidFill>
                <a:latin typeface="Times New Roman" panose="02020603050405020304" pitchFamily="18" charset="0"/>
              </a:rPr>
              <a:t>1967</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7</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30</a:t>
            </a:r>
            <a:r>
              <a:rPr lang="zh-CN" altLang="en-US" sz="3200" b="1" dirty="0" smtClean="0">
                <a:solidFill>
                  <a:srgbClr val="000000"/>
                </a:solidFill>
                <a:latin typeface="Times New Roman" panose="02020603050405020304" pitchFamily="18" charset="0"/>
              </a:rPr>
              <a:t>日 原红四方面军总政委）  </a:t>
            </a:r>
            <a:endParaRPr lang="zh-CN" altLang="en-US" sz="3200" b="1" dirty="0" smtClean="0">
              <a:solidFill>
                <a:srgbClr val="000000"/>
              </a:solidFill>
              <a:latin typeface="Times New Roman" panose="02020603050405020304" pitchFamily="18" charset="0"/>
            </a:endParaRPr>
          </a:p>
          <a:p>
            <a:pPr fontAlgn="base">
              <a:spcBef>
                <a:spcPct val="0"/>
              </a:spcBef>
              <a:spcAft>
                <a:spcPct val="0"/>
              </a:spcAft>
              <a:buFont typeface="Arial" panose="020B0604020202020204" pitchFamily="34" charset="0"/>
              <a:buNone/>
            </a:pPr>
            <a:r>
              <a:rPr lang="zh-CN" altLang="en-US" sz="3200" b="1" dirty="0" smtClean="0">
                <a:solidFill>
                  <a:srgbClr val="000000"/>
                </a:solidFill>
                <a:latin typeface="Times New Roman" panose="02020603050405020304" pitchFamily="18" charset="0"/>
              </a:rPr>
              <a:t> 刘少奇（</a:t>
            </a:r>
            <a:r>
              <a:rPr lang="en-US" altLang="zh-CN" sz="3200" b="1" dirty="0" smtClean="0">
                <a:solidFill>
                  <a:srgbClr val="000000"/>
                </a:solidFill>
                <a:latin typeface="Times New Roman" panose="02020603050405020304" pitchFamily="18" charset="0"/>
              </a:rPr>
              <a:t>1969</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11</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12</a:t>
            </a:r>
            <a:r>
              <a:rPr lang="zh-CN" altLang="en-US" sz="3200" b="1" dirty="0" smtClean="0">
                <a:solidFill>
                  <a:srgbClr val="000000"/>
                </a:solidFill>
                <a:latin typeface="Times New Roman" panose="02020603050405020304" pitchFamily="18" charset="0"/>
              </a:rPr>
              <a:t>日，共和国主席）</a:t>
            </a:r>
            <a:br>
              <a:rPr lang="zh-CN" altLang="en-US" sz="3200" b="1" dirty="0" smtClean="0">
                <a:solidFill>
                  <a:srgbClr val="000000"/>
                </a:solidFill>
                <a:latin typeface="Times New Roman" panose="02020603050405020304" pitchFamily="18" charset="0"/>
              </a:rPr>
            </a:br>
            <a:r>
              <a:rPr lang="zh-CN" altLang="en-US" sz="3200" b="1" dirty="0" smtClean="0">
                <a:solidFill>
                  <a:srgbClr val="000000"/>
                </a:solidFill>
                <a:latin typeface="Times New Roman" panose="02020603050405020304" pitchFamily="18" charset="0"/>
              </a:rPr>
              <a:t> 彭德怀（</a:t>
            </a:r>
            <a:r>
              <a:rPr lang="en-US" altLang="zh-CN" sz="3200" b="1" dirty="0" smtClean="0">
                <a:solidFill>
                  <a:srgbClr val="000000"/>
                </a:solidFill>
                <a:latin typeface="Times New Roman" panose="02020603050405020304" pitchFamily="18" charset="0"/>
              </a:rPr>
              <a:t>1974</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11</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29</a:t>
            </a:r>
            <a:r>
              <a:rPr lang="zh-CN" altLang="en-US" sz="3200" b="1" dirty="0" smtClean="0">
                <a:solidFill>
                  <a:srgbClr val="000000"/>
                </a:solidFill>
                <a:latin typeface="Times New Roman" panose="02020603050405020304" pitchFamily="18" charset="0"/>
              </a:rPr>
              <a:t>日，元帅）</a:t>
            </a:r>
            <a:br>
              <a:rPr lang="zh-CN" altLang="en-US" sz="3200" b="1" dirty="0" smtClean="0">
                <a:solidFill>
                  <a:srgbClr val="000000"/>
                </a:solidFill>
                <a:latin typeface="Times New Roman" panose="02020603050405020304" pitchFamily="18" charset="0"/>
              </a:rPr>
            </a:br>
            <a:r>
              <a:rPr lang="zh-CN" altLang="en-US" sz="3200" b="1" dirty="0" smtClean="0">
                <a:solidFill>
                  <a:srgbClr val="000000"/>
                </a:solidFill>
                <a:latin typeface="Times New Roman" panose="02020603050405020304" pitchFamily="18" charset="0"/>
              </a:rPr>
              <a:t> 贺龙（</a:t>
            </a:r>
            <a:r>
              <a:rPr lang="en-US" altLang="zh-CN" sz="3200" b="1" dirty="0" smtClean="0">
                <a:solidFill>
                  <a:srgbClr val="000000"/>
                </a:solidFill>
                <a:latin typeface="Times New Roman" panose="02020603050405020304" pitchFamily="18" charset="0"/>
              </a:rPr>
              <a:t>1969</a:t>
            </a:r>
            <a:r>
              <a:rPr lang="zh-CN" altLang="en-US" sz="3200" b="1" dirty="0" smtClean="0">
                <a:solidFill>
                  <a:srgbClr val="000000"/>
                </a:solidFill>
                <a:latin typeface="Times New Roman" panose="02020603050405020304" pitchFamily="18" charset="0"/>
              </a:rPr>
              <a:t>年</a:t>
            </a:r>
            <a:r>
              <a:rPr lang="en-US" altLang="zh-CN" sz="3200" b="1" dirty="0" smtClean="0">
                <a:solidFill>
                  <a:srgbClr val="000000"/>
                </a:solidFill>
                <a:latin typeface="Times New Roman" panose="02020603050405020304" pitchFamily="18" charset="0"/>
              </a:rPr>
              <a:t>6</a:t>
            </a:r>
            <a:r>
              <a:rPr lang="zh-CN" altLang="en-US" sz="3200" b="1" dirty="0" smtClean="0">
                <a:solidFill>
                  <a:srgbClr val="000000"/>
                </a:solidFill>
                <a:latin typeface="Times New Roman" panose="02020603050405020304" pitchFamily="18" charset="0"/>
              </a:rPr>
              <a:t>月</a:t>
            </a:r>
            <a:r>
              <a:rPr lang="en-US" altLang="zh-CN" sz="3200" b="1" dirty="0" smtClean="0">
                <a:solidFill>
                  <a:srgbClr val="000000"/>
                </a:solidFill>
                <a:latin typeface="Times New Roman" panose="02020603050405020304" pitchFamily="18" charset="0"/>
              </a:rPr>
              <a:t>9</a:t>
            </a:r>
            <a:r>
              <a:rPr lang="zh-CN" altLang="en-US" sz="3200" b="1" dirty="0" smtClean="0">
                <a:solidFill>
                  <a:srgbClr val="000000"/>
                </a:solidFill>
                <a:latin typeface="Times New Roman" panose="02020603050405020304" pitchFamily="18" charset="0"/>
              </a:rPr>
              <a:t>日，元帅）</a:t>
            </a:r>
            <a:endParaRPr lang="en-US" altLang="zh-CN" sz="3200" b="1" dirty="0" smtClean="0">
              <a:solidFill>
                <a:srgbClr val="000000"/>
              </a:solidFill>
              <a:latin typeface="Times New Roman" panose="02020603050405020304" pitchFamily="18" charset="0"/>
            </a:endParaRPr>
          </a:p>
          <a:p>
            <a:pPr fontAlgn="base">
              <a:spcBef>
                <a:spcPct val="0"/>
              </a:spcBef>
              <a:spcAft>
                <a:spcPct val="0"/>
              </a:spcAft>
              <a:buFont typeface="Arial" panose="020B0604020202020204" pitchFamily="34" charset="0"/>
              <a:buNone/>
            </a:pPr>
            <a:br>
              <a:rPr lang="zh-CN" altLang="en-US" sz="3200" b="1" dirty="0">
                <a:solidFill>
                  <a:srgbClr val="000000"/>
                </a:solidFill>
                <a:latin typeface="Times New Roman" panose="02020603050405020304" pitchFamily="18" charset="0"/>
              </a:rPr>
            </a:br>
            <a:endParaRPr lang="zh-CN" altLang="en-US" sz="3200" b="1" dirty="0">
              <a:solidFill>
                <a:srgbClr val="000000"/>
              </a:solidFill>
              <a:latin typeface="Times New Roman" panose="02020603050405020304" pitchFamily="18" charset="0"/>
            </a:endParaRPr>
          </a:p>
          <a:p>
            <a:pPr fontAlgn="base">
              <a:spcBef>
                <a:spcPct val="0"/>
              </a:spcBef>
              <a:spcAft>
                <a:spcPct val="0"/>
              </a:spcAft>
              <a:buFont typeface="Arial" panose="020B0604020202020204" pitchFamily="34" charset="0"/>
              <a:buNone/>
            </a:pPr>
            <a:endParaRPr lang="zh-CN" altLang="en-US" sz="3200" b="1" dirty="0" smtClean="0">
              <a:solidFill>
                <a:srgbClr val="000000"/>
              </a:solidFill>
              <a:latin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937510" y="960755"/>
            <a:ext cx="6091555" cy="1028065"/>
          </a:xfrm>
          <a:prstGeom prst="rect">
            <a:avLst/>
          </a:prstGeom>
          <a:noFill/>
          <a:ln>
            <a:solidFill>
              <a:srgbClr val="C00000"/>
            </a:solidFill>
          </a:ln>
        </p:spPr>
        <p:txBody>
          <a:bodyPr wrap="square" lIns="68580" tIns="34290" rIns="68580" bIns="34290" rtlCol="0">
            <a:spAutoFit/>
          </a:bodyPr>
          <a:lstStyle/>
          <a:p>
            <a:pPr algn="l">
              <a:lnSpc>
                <a:spcPct val="130000"/>
              </a:lnSpc>
            </a:pPr>
            <a:r>
              <a:rPr lang="zh-CN" altLang="en-US" sz="4800" b="1" dirty="0" smtClean="0">
                <a:latin typeface="华文中宋" panose="02010600040101010101" charset="-122"/>
                <a:ea typeface="华文中宋" panose="02010600040101010101" charset="-122"/>
              </a:rPr>
              <a:t>艰辛探索与建设成就</a:t>
            </a:r>
            <a:endParaRPr lang="zh-CN" altLang="en-US" sz="4800" b="1" dirty="0" smtClean="0">
              <a:latin typeface="华文中宋" panose="02010600040101010101" charset="-122"/>
              <a:ea typeface="华文中宋" panose="02010600040101010101" charset="-122"/>
            </a:endParaRPr>
          </a:p>
        </p:txBody>
      </p:sp>
      <p:pic>
        <p:nvPicPr>
          <p:cNvPr id="2" name="图片 1"/>
          <p:cNvPicPr>
            <a:picLocks noChangeAspect="1"/>
          </p:cNvPicPr>
          <p:nvPr/>
        </p:nvPicPr>
        <p:blipFill>
          <a:blip r:embed="rId1">
            <a:clrChange>
              <a:clrFrom>
                <a:srgbClr val="FEFEFE"/>
              </a:clrFrom>
              <a:clrTo>
                <a:srgbClr val="FEFEFE">
                  <a:alpha val="0"/>
                </a:srgbClr>
              </a:clrTo>
            </a:clrChange>
            <a:lum bright="-12000" contrast="24000"/>
            <a:extLst>
              <a:ext uri="{28A0092B-C50C-407E-A947-70E740481C1C}">
                <a14:useLocalDpi xmlns:a14="http://schemas.microsoft.com/office/drawing/2010/main" val="0"/>
              </a:ext>
            </a:extLst>
          </a:blip>
          <a:stretch>
            <a:fillRect/>
          </a:stretch>
        </p:blipFill>
        <p:spPr>
          <a:xfrm>
            <a:off x="8441055" y="4321175"/>
            <a:ext cx="3943350" cy="2536825"/>
          </a:xfrm>
          <a:prstGeom prst="rect">
            <a:avLst/>
          </a:prstGeom>
          <a:effectLst/>
        </p:spPr>
      </p:pic>
      <p:sp>
        <p:nvSpPr>
          <p:cNvPr id="3" name="文本框 2"/>
          <p:cNvSpPr txBox="1"/>
          <p:nvPr/>
        </p:nvSpPr>
        <p:spPr>
          <a:xfrm>
            <a:off x="2937510" y="2330057"/>
            <a:ext cx="7000240" cy="3268980"/>
          </a:xfrm>
          <a:prstGeom prst="rect">
            <a:avLst/>
          </a:prstGeom>
          <a:noFill/>
        </p:spPr>
        <p:txBody>
          <a:bodyPr wrap="square" lIns="68580" tIns="34290" rIns="68580" bIns="34290" rtlCol="0">
            <a:spAutoFit/>
          </a:bodyPr>
          <a:p>
            <a:pPr algn="l">
              <a:lnSpc>
                <a:spcPct val="130000"/>
              </a:lnSpc>
            </a:pPr>
            <a:r>
              <a:rPr lang="zh-CN" altLang="en-US" sz="4000" b="1" dirty="0" smtClean="0">
                <a:latin typeface="华文中宋" panose="02010600040101010101" charset="-122"/>
                <a:ea typeface="华文中宋" panose="02010600040101010101" charset="-122"/>
              </a:rPr>
              <a:t>社会主义建设是怎样展开的？产生哪些失误？</a:t>
            </a:r>
            <a:endParaRPr lang="zh-CN" altLang="en-US" sz="4000" b="1" dirty="0" smtClean="0">
              <a:latin typeface="华文中宋" panose="02010600040101010101" charset="-122"/>
              <a:ea typeface="华文中宋" panose="02010600040101010101" charset="-122"/>
            </a:endParaRPr>
          </a:p>
          <a:p>
            <a:pPr algn="l">
              <a:lnSpc>
                <a:spcPct val="130000"/>
              </a:lnSpc>
            </a:pPr>
            <a:r>
              <a:rPr lang="zh-CN" altLang="en-US" sz="4000" b="1" dirty="0" smtClean="0">
                <a:latin typeface="华文中宋" panose="02010600040101010101" charset="-122"/>
                <a:ea typeface="华文中宋" panose="02010600040101010101" charset="-122"/>
              </a:rPr>
              <a:t>取得建设成就又有哪些？</a:t>
            </a:r>
            <a:endParaRPr lang="zh-CN" altLang="en-US" sz="4000" b="1" dirty="0" smtClean="0">
              <a:latin typeface="华文中宋" panose="02010600040101010101" charset="-122"/>
              <a:ea typeface="华文中宋" panose="02010600040101010101" charset="-122"/>
            </a:endParaRPr>
          </a:p>
          <a:p>
            <a:pPr algn="l">
              <a:lnSpc>
                <a:spcPct val="130000"/>
              </a:lnSpc>
            </a:pPr>
            <a:r>
              <a:rPr lang="zh-CN" altLang="en-US" sz="4000" b="1" dirty="0" smtClean="0">
                <a:latin typeface="华文中宋" panose="02010600040101010101" charset="-122"/>
                <a:ea typeface="华文中宋" panose="02010600040101010101" charset="-122"/>
              </a:rPr>
              <a:t>带给我们什么启示？</a:t>
            </a:r>
            <a:endParaRPr lang="zh-CN" altLang="en-US" sz="4000" b="1" dirty="0" smtClean="0">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 name="矩形 23"/>
          <p:cNvSpPr/>
          <p:nvPr/>
        </p:nvSpPr>
        <p:spPr>
          <a:xfrm>
            <a:off x="508000" y="1266190"/>
            <a:ext cx="4624070"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smtClean="0">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造反派组织打、砸、抢事件</a:t>
            </a:r>
            <a:endParaRPr lang="zh-CN" altLang="en-US" sz="2800" b="1" dirty="0">
              <a:latin typeface="华文中宋" panose="02010600040101010101" charset="-122"/>
              <a:ea typeface="华文中宋" panose="02010600040101010101" charset="-122"/>
              <a:cs typeface="华文中宋" panose="02010600040101010101" charset="-122"/>
            </a:endParaRPr>
          </a:p>
        </p:txBody>
      </p:sp>
      <p:sp>
        <p:nvSpPr>
          <p:cNvPr id="6" name="矩形 5"/>
          <p:cNvSpPr/>
          <p:nvPr/>
        </p:nvSpPr>
        <p:spPr>
          <a:xfrm>
            <a:off x="508000" y="2597785"/>
            <a:ext cx="4624705" cy="953135"/>
          </a:xfrm>
          <a:prstGeom prst="rect">
            <a:avLst/>
          </a:prstGeom>
          <a:solidFill>
            <a:schemeClr val="accent2">
              <a:lumMod val="40000"/>
              <a:lumOff val="60000"/>
            </a:schemeClr>
          </a:solidFill>
        </p:spPr>
        <p:txBody>
          <a:bodyPr wrap="square">
            <a:spAutoFit/>
          </a:bodyPr>
          <a:p>
            <a:r>
              <a:rPr lang="zh-CN" altLang="en-US" sz="2800" b="1" dirty="0" smtClean="0">
                <a:latin typeface="华文中宋" panose="02010600040101010101" charset="-122"/>
                <a:ea typeface="华文中宋" panose="02010600040101010101" charset="-122"/>
                <a:cs typeface="华文中宋" panose="02010600040101010101" charset="-122"/>
              </a:rPr>
              <a:t>②</a:t>
            </a:r>
            <a:r>
              <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rPr>
              <a:t>学校停课、工厂停工</a:t>
            </a:r>
            <a:endParaRPr lang="zh-CN" altLang="en-US" sz="2800" b="1" dirty="0" smtClean="0">
              <a:solidFill>
                <a:schemeClr val="tx1"/>
              </a:solidFill>
              <a:latin typeface="华文中宋" panose="02010600040101010101" charset="-122"/>
              <a:ea typeface="华文中宋" panose="02010600040101010101" charset="-122"/>
              <a:cs typeface="华文中宋" panose="02010600040101010101" charset="-122"/>
            </a:endParaRPr>
          </a:p>
          <a:p>
            <a:r>
              <a:rPr lang="zh-CN" altLang="en-US" sz="2800" b="1" dirty="0" smtClean="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endParaRPr lang="en-US" altLang="zh-CN" sz="2800" b="1" dirty="0">
              <a:latin typeface="华文中宋" panose="02010600040101010101" charset="-122"/>
              <a:ea typeface="华文中宋" panose="02010600040101010101" charset="-122"/>
              <a:cs typeface="华文中宋" panose="02010600040101010101" charset="-122"/>
            </a:endParaRP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p>
            <a:r>
              <a:rPr lang="zh-CN" altLang="en-US" sz="3200" b="1">
                <a:latin typeface="华文中宋" panose="02010600040101010101" charset="-122"/>
                <a:ea typeface="华文中宋" panose="02010600040101010101" charset="-122"/>
              </a:rPr>
              <a:t>危害：</a:t>
            </a:r>
            <a:endParaRPr lang="zh-CN" altLang="en-US" sz="3200" b="1">
              <a:latin typeface="华文中宋" panose="02010600040101010101" charset="-122"/>
              <a:ea typeface="华文中宋" panose="02010600040101010101" charset="-122"/>
            </a:endParaRPr>
          </a:p>
        </p:txBody>
      </p:sp>
      <p:sp>
        <p:nvSpPr>
          <p:cNvPr id="9" name="文本框 8"/>
          <p:cNvSpPr txBox="1"/>
          <p:nvPr/>
        </p:nvSpPr>
        <p:spPr>
          <a:xfrm>
            <a:off x="5929630" y="1266190"/>
            <a:ext cx="5940425" cy="953135"/>
          </a:xfrm>
          <a:prstGeom prst="rect">
            <a:avLst/>
          </a:prstGeom>
          <a:solidFill>
            <a:srgbClr val="FFC000"/>
          </a:solidFill>
        </p:spPr>
        <p:txBody>
          <a:bodyPr wrap="square" rtlCol="0">
            <a:spAutoFit/>
          </a:bodyPr>
          <a:p>
            <a:r>
              <a:rPr lang="zh-CN" altLang="en-US" sz="2800" b="1">
                <a:latin typeface="华文中宋" panose="02010600040101010101" charset="-122"/>
                <a:ea typeface="华文中宋" panose="02010600040101010101" charset="-122"/>
              </a:rPr>
              <a:t>①经济上：社会和生产秩序陷入混乱</a:t>
            </a:r>
            <a:endParaRPr lang="zh-CN" altLang="en-US" sz="2800" b="1">
              <a:latin typeface="华文中宋" panose="02010600040101010101" charset="-122"/>
              <a:ea typeface="华文中宋" panose="02010600040101010101" charset="-122"/>
            </a:endParaRPr>
          </a:p>
          <a:p>
            <a:r>
              <a:rPr lang="zh-CN" altLang="en-US" sz="2800" b="1">
                <a:latin typeface="华文中宋" panose="02010600040101010101" charset="-122"/>
                <a:ea typeface="华文中宋" panose="02010600040101010101" charset="-122"/>
              </a:rPr>
              <a:t>国民经济发展受破坏</a:t>
            </a:r>
            <a:endParaRPr lang="zh-CN" altLang="en-US" sz="2800" b="1">
              <a:latin typeface="华文中宋" panose="02010600040101010101" charset="-122"/>
              <a:ea typeface="华文中宋" panose="02010600040101010101" charset="-122"/>
            </a:endParaRPr>
          </a:p>
        </p:txBody>
      </p:sp>
      <p:sp>
        <p:nvSpPr>
          <p:cNvPr id="7" name="文本框 6"/>
          <p:cNvSpPr txBox="1"/>
          <p:nvPr/>
        </p:nvSpPr>
        <p:spPr>
          <a:xfrm>
            <a:off x="508000" y="4177030"/>
            <a:ext cx="4624705" cy="1383665"/>
          </a:xfrm>
          <a:prstGeom prst="rect">
            <a:avLst/>
          </a:prstGeom>
          <a:solidFill>
            <a:schemeClr val="accent2">
              <a:lumMod val="40000"/>
              <a:lumOff val="60000"/>
            </a:schemeClr>
          </a:solidFill>
        </p:spPr>
        <p:txBody>
          <a:bodyPr wrap="square" rtlCol="0">
            <a:spAutoFit/>
          </a:bodyPr>
          <a:p>
            <a:r>
              <a:rPr lang="zh-CN" altLang="en-US" sz="2800" b="1">
                <a:latin typeface="华文中宋" panose="02010600040101010101" charset="-122"/>
                <a:ea typeface="华文中宋" panose="02010600040101010101" charset="-122"/>
              </a:rPr>
              <a:t>③一些党政机关受到冲击，大批各级领导干部和知识分子遭到批判和揪斗</a:t>
            </a:r>
            <a:endParaRPr lang="zh-CN" altLang="en-US" sz="2800" b="1">
              <a:latin typeface="华文中宋" panose="02010600040101010101" charset="-122"/>
              <a:ea typeface="华文中宋" panose="02010600040101010101" charset="-122"/>
            </a:endParaRPr>
          </a:p>
        </p:txBody>
      </p:sp>
      <p:sp>
        <p:nvSpPr>
          <p:cNvPr id="3" name="矩形 2"/>
          <p:cNvSpPr/>
          <p:nvPr/>
        </p:nvSpPr>
        <p:spPr>
          <a:xfrm>
            <a:off x="5930265" y="2597785"/>
            <a:ext cx="5939790" cy="953135"/>
          </a:xfrm>
          <a:prstGeom prst="rect">
            <a:avLst/>
          </a:prstGeom>
          <a:solidFill>
            <a:srgbClr val="FFC000"/>
          </a:solidFill>
        </p:spPr>
        <p:txBody>
          <a:bodyPr wrap="square">
            <a:spAutoFit/>
          </a:bodyPr>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②文化上：科技、教育事业被严重摧残，历史文化遗产遭受巨大破坏。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
        <p:nvSpPr>
          <p:cNvPr id="2" name="矩形 1"/>
          <p:cNvSpPr/>
          <p:nvPr/>
        </p:nvSpPr>
        <p:spPr>
          <a:xfrm>
            <a:off x="5929630" y="4607560"/>
            <a:ext cx="5939790" cy="521970"/>
          </a:xfrm>
          <a:prstGeom prst="rect">
            <a:avLst/>
          </a:prstGeom>
          <a:solidFill>
            <a:srgbClr val="FFC000"/>
          </a:solidFill>
        </p:spPr>
        <p:txBody>
          <a:bodyPr wrap="square">
            <a:spAutoFit/>
          </a:bodyPr>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③政治上：民主与法治受到践踏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表现：</a:t>
            </a:r>
            <a:endParaRPr lang="zh-CN" altLang="en-US" sz="3200" b="1">
              <a:latin typeface="华文中宋" panose="02010600040101010101" charset="-122"/>
              <a:ea typeface="华文中宋" panose="02010600040101010101"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7" grpId="1"/>
      <p:bldP spid="2"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8193405" y="2517775"/>
            <a:ext cx="1343660" cy="583565"/>
          </a:xfrm>
          <a:prstGeom prst="rect">
            <a:avLst/>
          </a:prstGeom>
          <a:solidFill>
            <a:srgbClr val="FFC000"/>
          </a:solidFill>
        </p:spPr>
        <p:txBody>
          <a:bodyPr wrap="square" rtlCol="0">
            <a:spAutoFit/>
          </a:bodyPr>
          <a:p>
            <a:r>
              <a:rPr lang="zh-CN" altLang="en-US" sz="3200" b="1">
                <a:latin typeface="华文中宋" panose="02010600040101010101" charset="-122"/>
                <a:ea typeface="华文中宋" panose="02010600040101010101" charset="-122"/>
              </a:rPr>
              <a:t>危害：</a:t>
            </a:r>
            <a:endParaRPr lang="zh-CN" altLang="en-US" sz="3200" b="1">
              <a:latin typeface="华文中宋" panose="02010600040101010101" charset="-122"/>
              <a:ea typeface="华文中宋" panose="02010600040101010101" charset="-122"/>
            </a:endParaRPr>
          </a:p>
        </p:txBody>
      </p:sp>
      <p:sp>
        <p:nvSpPr>
          <p:cNvPr id="9" name="文本框 8"/>
          <p:cNvSpPr txBox="1"/>
          <p:nvPr/>
        </p:nvSpPr>
        <p:spPr>
          <a:xfrm>
            <a:off x="5894705" y="3334385"/>
            <a:ext cx="5940425" cy="953135"/>
          </a:xfrm>
          <a:prstGeom prst="rect">
            <a:avLst/>
          </a:prstGeom>
          <a:solidFill>
            <a:srgbClr val="FFC000"/>
          </a:solidFill>
        </p:spPr>
        <p:txBody>
          <a:bodyPr wrap="square" rtlCol="0">
            <a:spAutoFit/>
          </a:bodyPr>
          <a:p>
            <a:r>
              <a:rPr lang="zh-CN" altLang="en-US" sz="2800" b="1">
                <a:latin typeface="华文中宋" panose="02010600040101010101" charset="-122"/>
                <a:ea typeface="华文中宋" panose="02010600040101010101" charset="-122"/>
              </a:rPr>
              <a:t>①经济上：社会和生产秩序陷入混乱</a:t>
            </a:r>
            <a:endParaRPr lang="zh-CN" altLang="en-US" sz="2800" b="1">
              <a:latin typeface="华文中宋" panose="02010600040101010101" charset="-122"/>
              <a:ea typeface="华文中宋" panose="02010600040101010101" charset="-122"/>
            </a:endParaRPr>
          </a:p>
          <a:p>
            <a:r>
              <a:rPr lang="zh-CN" altLang="en-US" sz="2800" b="1">
                <a:latin typeface="华文中宋" panose="02010600040101010101" charset="-122"/>
                <a:ea typeface="华文中宋" panose="02010600040101010101" charset="-122"/>
              </a:rPr>
              <a:t>国民经济发展受破坏</a:t>
            </a:r>
            <a:endParaRPr lang="zh-CN" altLang="en-US" sz="2800" b="1">
              <a:latin typeface="华文中宋" panose="02010600040101010101" charset="-122"/>
              <a:ea typeface="华文中宋" panose="02010600040101010101" charset="-122"/>
            </a:endParaRPr>
          </a:p>
        </p:txBody>
      </p:sp>
      <p:sp>
        <p:nvSpPr>
          <p:cNvPr id="3" name="矩形 2"/>
          <p:cNvSpPr/>
          <p:nvPr/>
        </p:nvSpPr>
        <p:spPr>
          <a:xfrm>
            <a:off x="5895340" y="4543425"/>
            <a:ext cx="5939790" cy="953135"/>
          </a:xfrm>
          <a:prstGeom prst="rect">
            <a:avLst/>
          </a:prstGeom>
          <a:solidFill>
            <a:srgbClr val="FFC000"/>
          </a:solidFill>
        </p:spPr>
        <p:txBody>
          <a:bodyPr wrap="square">
            <a:spAutoFit/>
          </a:bodyPr>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②文化上：科技、教育事业被严重摧残，历史文化遗产遭受巨大破坏。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
        <p:nvSpPr>
          <p:cNvPr id="2" name="矩形 1"/>
          <p:cNvSpPr/>
          <p:nvPr/>
        </p:nvSpPr>
        <p:spPr>
          <a:xfrm>
            <a:off x="5895340" y="5768975"/>
            <a:ext cx="5939790" cy="521970"/>
          </a:xfrm>
          <a:prstGeom prst="rect">
            <a:avLst/>
          </a:prstGeom>
          <a:solidFill>
            <a:srgbClr val="FFC000"/>
          </a:solidFill>
        </p:spPr>
        <p:txBody>
          <a:bodyPr wrap="square">
            <a:spAutoFit/>
          </a:bodyPr>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rPr>
              <a:t>③政治上：民主与法治受到践踏</a:t>
            </a:r>
            <a:endParaRPr kumimoji="0" lang="zh-CN" altLang="en-US" sz="2800" b="1" i="0" u="none" strike="noStrike" kern="0" cap="none" spc="0" normalizeH="0" baseline="0" noProof="0" dirty="0" smtClean="0">
              <a:ln>
                <a:noFill/>
              </a:ln>
              <a:effectLst/>
              <a:uLnTx/>
              <a:uFillTx/>
              <a:latin typeface="华文中宋" panose="02010600040101010101" charset="-122"/>
              <a:ea typeface="华文中宋" panose="02010600040101010101" charset="-122"/>
            </a:endParaRPr>
          </a:p>
        </p:txBody>
      </p:sp>
      <p:sp>
        <p:nvSpPr>
          <p:cNvPr id="23560" name="矩形 23559"/>
          <p:cNvSpPr/>
          <p:nvPr/>
        </p:nvSpPr>
        <p:spPr>
          <a:xfrm>
            <a:off x="303530" y="280035"/>
            <a:ext cx="11038205" cy="1076325"/>
          </a:xfrm>
          <a:prstGeom prst="rect">
            <a:avLst/>
          </a:prstGeom>
          <a:noFill/>
          <a:ln w="9525">
            <a:noFill/>
          </a:ln>
        </p:spPr>
        <p:txBody>
          <a:bodyPr wrap="square" anchor="t">
            <a:spAutoFit/>
          </a:bodyPr>
          <a:p>
            <a:pPr eaLnBrk="0" hangingPunct="0"/>
            <a:r>
              <a:rPr lang="zh-CN" altLang="zh-CN"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文化大革命”给党、国家和各族人民带来新中国成立后</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最严重的挫折</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，造成了</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巨大的损失</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a:t>
            </a:r>
            <a:endPar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endParaRPr>
          </a:p>
        </p:txBody>
      </p:sp>
      <p:sp>
        <p:nvSpPr>
          <p:cNvPr id="24580" name="Rectangle 6"/>
          <p:cNvSpPr/>
          <p:nvPr/>
        </p:nvSpPr>
        <p:spPr>
          <a:xfrm>
            <a:off x="2098040" y="1504950"/>
            <a:ext cx="8405495" cy="583565"/>
          </a:xfrm>
          <a:prstGeom prst="rect">
            <a:avLst/>
          </a:prstGeom>
          <a:noFill/>
          <a:ln w="9525">
            <a:noFill/>
          </a:ln>
        </p:spPr>
        <p:txBody>
          <a:bodyPr wrap="square" anchor="t">
            <a:spAutoFit/>
          </a:bodyPr>
          <a:p>
            <a:r>
              <a:rPr lang="zh-CN" altLang="en-US" sz="3200" b="1" dirty="0">
                <a:latin typeface="华文中宋" panose="02010600040101010101" charset="-122"/>
                <a:ea typeface="华文中宋" panose="02010600040101010101" charset="-122"/>
                <a:cs typeface="华文中宋" panose="02010600040101010101" charset="-122"/>
              </a:rPr>
              <a:t>谈谈“文化大革命”的主要教训？</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23558" name="文本框 9"/>
          <p:cNvSpPr txBox="1"/>
          <p:nvPr/>
        </p:nvSpPr>
        <p:spPr>
          <a:xfrm>
            <a:off x="303530" y="3585210"/>
            <a:ext cx="5104130" cy="2553335"/>
          </a:xfrm>
          <a:prstGeom prst="rect">
            <a:avLst/>
          </a:prstGeom>
          <a:noFill/>
          <a:ln w="9525">
            <a:solidFill>
              <a:srgbClr val="C00000"/>
            </a:solidFill>
          </a:ln>
        </p:spPr>
        <p:txBody>
          <a:bodyPr wrap="square" anchor="t">
            <a:spAutoFit/>
          </a:bodyPr>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坚持以</a:t>
            </a:r>
            <a:r>
              <a:rPr lang="zh-CN" altLang="en-US" sz="3200" b="1" dirty="0">
                <a:solidFill>
                  <a:srgbClr val="C0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经济建设</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为中心</a:t>
            </a:r>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反对任何形式的个人崇拜。</a:t>
            </a:r>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健全</a:t>
            </a:r>
            <a:r>
              <a:rPr lang="zh-CN" altLang="en-US" sz="3200" b="1" dirty="0">
                <a:solidFill>
                  <a:srgbClr val="C0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民主与法制</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，依法治国</a:t>
            </a:r>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3560"/>
                                        </p:tgtEl>
                                        <p:attrNameLst>
                                          <p:attrName>style.visibility</p:attrName>
                                        </p:attrNameLst>
                                      </p:cBhvr>
                                      <p:to>
                                        <p:strVal val="visible"/>
                                      </p:to>
                                    </p:set>
                                    <p:animEffect transition="in" filter="blinds(horizontal)">
                                      <p:cBhvr>
                                        <p:cTn id="7" dur="500"/>
                                        <p:tgtEl>
                                          <p:spTgt spid="2356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458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23558"/>
                                        </p:tgtEl>
                                        <p:attrNameLst>
                                          <p:attrName>style.visibility</p:attrName>
                                        </p:attrNameLst>
                                      </p:cBhvr>
                                      <p:to>
                                        <p:strVal val="visible"/>
                                      </p:to>
                                    </p:set>
                                    <p:animEffect transition="in" filter="checkerboard(across)">
                                      <p:cBhvr>
                                        <p:cTn id="16" dur="500"/>
                                        <p:tgtEl>
                                          <p:spTgt spid="235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23560" grpId="0"/>
      <p:bldP spid="23558" grpId="0" bldLvl="0" animBg="1"/>
      <p:bldP spid="24580" grpId="0"/>
      <p:bldP spid="24580"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200901071704474853-1060402.jpg"/>
          <p:cNvPicPr>
            <a:picLocks noChangeAspect="1"/>
          </p:cNvPicPr>
          <p:nvPr/>
        </p:nvPicPr>
        <p:blipFill>
          <a:blip r:embed="rId1"/>
          <a:stretch>
            <a:fillRect/>
          </a:stretch>
        </p:blipFill>
        <p:spPr>
          <a:xfrm>
            <a:off x="305435" y="681990"/>
            <a:ext cx="5996305" cy="4876165"/>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4925" y="681990"/>
            <a:ext cx="5632450" cy="4876800"/>
          </a:xfrm>
          <a:prstGeom prst="rect">
            <a:avLst/>
          </a:prstGeom>
        </p:spPr>
      </p:pic>
      <p:sp>
        <p:nvSpPr>
          <p:cNvPr id="22" name="Rectangle 22"/>
          <p:cNvSpPr>
            <a:spLocks noChangeArrowheads="1"/>
          </p:cNvSpPr>
          <p:nvPr/>
        </p:nvSpPr>
        <p:spPr bwMode="auto">
          <a:xfrm>
            <a:off x="2071358" y="5883260"/>
            <a:ext cx="3214710" cy="583565"/>
          </a:xfrm>
          <a:prstGeom prst="rect">
            <a:avLst/>
          </a:prstGeom>
          <a:noFill/>
          <a:ln w="9525">
            <a:noFill/>
            <a:miter lim="800000"/>
          </a:ln>
          <a:effectLst/>
        </p:spPr>
        <p:txBody>
          <a:bodyPr wrap="square">
            <a:spAutoFit/>
          </a:bodyPr>
          <a:p>
            <a:r>
              <a:rPr lang="zh-CN" altLang="en-US" sz="3200" b="0" dirty="0">
                <a:effectLst/>
                <a:latin typeface="华文中宋" panose="02010600040101010101" charset="-122"/>
                <a:ea typeface="华文中宋" panose="02010600040101010101" charset="-122"/>
              </a:rPr>
              <a:t>林彪反革命集团</a:t>
            </a:r>
            <a:endParaRPr lang="zh-CN" altLang="en-US" sz="3200" b="0" dirty="0">
              <a:effectLst/>
              <a:latin typeface="华文中宋" panose="02010600040101010101" charset="-122"/>
              <a:ea typeface="华文中宋" panose="02010600040101010101" charset="-122"/>
            </a:endParaRPr>
          </a:p>
        </p:txBody>
      </p:sp>
      <p:sp>
        <p:nvSpPr>
          <p:cNvPr id="3" name="Rectangle 22"/>
          <p:cNvSpPr>
            <a:spLocks noChangeArrowheads="1"/>
          </p:cNvSpPr>
          <p:nvPr/>
        </p:nvSpPr>
        <p:spPr bwMode="auto">
          <a:xfrm>
            <a:off x="7734288" y="5637515"/>
            <a:ext cx="3214710" cy="1076325"/>
          </a:xfrm>
          <a:prstGeom prst="rect">
            <a:avLst/>
          </a:prstGeom>
          <a:noFill/>
          <a:ln w="9525">
            <a:noFill/>
            <a:miter lim="800000"/>
          </a:ln>
          <a:effectLst/>
        </p:spPr>
        <p:txBody>
          <a:bodyPr wrap="square">
            <a:spAutoFit/>
          </a:bodyPr>
          <a:p>
            <a:r>
              <a:rPr lang="zh-CN" altLang="en-US" sz="3200" dirty="0">
                <a:effectLst/>
                <a:latin typeface="华文中宋" panose="02010600040101010101" charset="-122"/>
                <a:ea typeface="华文中宋" panose="02010600040101010101" charset="-122"/>
                <a:cs typeface="华文中宋" panose="02010600040101010101" charset="-122"/>
                <a:sym typeface="+mn-ea"/>
              </a:rPr>
              <a:t>江青反革命集团</a:t>
            </a:r>
            <a:endParaRPr lang="en-US" altLang="zh-CN" sz="3200" b="0" dirty="0">
              <a:effectLst/>
              <a:latin typeface="华文中宋" panose="02010600040101010101" charset="-122"/>
              <a:ea typeface="华文中宋" panose="02010600040101010101" charset="-122"/>
              <a:cs typeface="华文中宋" panose="02010600040101010101" charset="-122"/>
            </a:endParaRPr>
          </a:p>
          <a:p>
            <a:r>
              <a:rPr lang="en-US" altLang="zh-CN" sz="3200" b="0" dirty="0">
                <a:effectLst/>
                <a:latin typeface="华文中宋" panose="02010600040101010101" charset="-122"/>
                <a:ea typeface="华文中宋" panose="02010600040101010101" charset="-122"/>
                <a:cs typeface="华文中宋" panose="02010600040101010101" charset="-122"/>
              </a:rPr>
              <a:t>“</a:t>
            </a:r>
            <a:r>
              <a:rPr lang="zh-CN" altLang="en-US" sz="3200" b="0" dirty="0">
                <a:effectLst/>
                <a:latin typeface="华文中宋" panose="02010600040101010101" charset="-122"/>
                <a:ea typeface="华文中宋" panose="02010600040101010101" charset="-122"/>
                <a:cs typeface="华文中宋" panose="02010600040101010101" charset="-122"/>
              </a:rPr>
              <a:t>四人帮</a:t>
            </a:r>
            <a:r>
              <a:rPr lang="en-US" altLang="zh-CN" sz="3200" b="0" dirty="0">
                <a:effectLst/>
                <a:latin typeface="华文中宋" panose="02010600040101010101" charset="-122"/>
                <a:ea typeface="华文中宋" panose="02010600040101010101" charset="-122"/>
                <a:cs typeface="华文中宋" panose="02010600040101010101" charset="-122"/>
              </a:rPr>
              <a:t>”</a:t>
            </a:r>
            <a:endParaRPr lang="en-US" altLang="zh-CN" sz="3200" b="0" dirty="0">
              <a:effectLst/>
              <a:latin typeface="华文中宋" panose="02010600040101010101" charset="-122"/>
              <a:ea typeface="华文中宋" panose="02010600040101010101" charset="-122"/>
              <a:cs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9" name="文本框 2"/>
          <p:cNvSpPr txBox="1"/>
          <p:nvPr/>
        </p:nvSpPr>
        <p:spPr>
          <a:xfrm>
            <a:off x="6241098" y="3608070"/>
            <a:ext cx="11612562" cy="1076325"/>
          </a:xfrm>
          <a:prstGeom prst="rect">
            <a:avLst/>
          </a:prstGeom>
          <a:noFill/>
          <a:ln w="9525">
            <a:noFill/>
          </a:ln>
        </p:spPr>
        <p:txBody>
          <a:bodyPr anchor="t">
            <a:spAutoFit/>
          </a:bodyPr>
          <a:p>
            <a:pPr eaLnBrk="0" hangingPunct="0"/>
            <a:r>
              <a:rPr lang="en-US" altLang="zh-CN" sz="3200" b="1" dirty="0">
                <a:latin typeface="华文中宋" panose="02010600040101010101" charset="-122"/>
                <a:ea typeface="华文中宋" panose="02010600040101010101" charset="-122"/>
                <a:cs typeface="华文中宋" panose="02010600040101010101" charset="-122"/>
              </a:rPr>
              <a:t>  </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1976</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年</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10</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月</a:t>
            </a:r>
            <a:endParaRPr lang="zh-CN" altLang="en-US" sz="3200" b="1" dirty="0">
              <a:solidFill>
                <a:srgbClr val="FF0000"/>
              </a:solidFill>
              <a:latin typeface="华文中宋" panose="02010600040101010101" charset="-122"/>
              <a:ea typeface="华文中宋" panose="02010600040101010101" charset="-122"/>
              <a:cs typeface="华文中宋" panose="02010600040101010101" charset="-122"/>
            </a:endParaRPr>
          </a:p>
          <a:p>
            <a:pPr eaLnBrk="0" hangingPunct="0"/>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“四人帮”</a:t>
            </a:r>
            <a:r>
              <a:rPr lang="zh-CN" altLang="en-US" sz="3200" b="1" dirty="0">
                <a:latin typeface="华文中宋" panose="02010600040101010101" charset="-122"/>
                <a:ea typeface="华文中宋" panose="02010600040101010101" charset="-122"/>
                <a:cs typeface="华文中宋" panose="02010600040101010101" charset="-122"/>
              </a:rPr>
              <a:t>被</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粉碎</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25602" name="矩形 1"/>
          <p:cNvSpPr/>
          <p:nvPr/>
        </p:nvSpPr>
        <p:spPr>
          <a:xfrm>
            <a:off x="290830" y="898525"/>
            <a:ext cx="12192000" cy="3538220"/>
          </a:xfrm>
          <a:prstGeom prst="rect">
            <a:avLst/>
          </a:prstGeom>
          <a:noFill/>
          <a:ln w="9525">
            <a:noFill/>
          </a:ln>
        </p:spPr>
        <p:txBody>
          <a:bodyPr anchor="t">
            <a:spAutoFit/>
          </a:bodyPr>
          <a:p>
            <a:pPr eaLnBrk="0" hangingPunct="0"/>
            <a:r>
              <a:rPr lang="zh-CN" altLang="en-US" sz="3200" b="1" dirty="0">
                <a:latin typeface="华文中宋" panose="02010600040101010101" charset="-122"/>
                <a:ea typeface="华文中宋" panose="02010600040101010101" charset="-122"/>
                <a:cs typeface="华文中宋" panose="02010600040101010101" charset="-122"/>
              </a:rPr>
              <a:t>“文化大革命”中的两个反革命集团是怎样覆灭的？</a:t>
            </a:r>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r>
              <a:rPr lang="zh-CN" altLang="en-US" sz="3200" b="1" dirty="0">
                <a:latin typeface="华文中宋" panose="02010600040101010101" charset="-122"/>
                <a:ea typeface="华文中宋" panose="02010600040101010101" charset="-122"/>
                <a:cs typeface="华文中宋" panose="02010600040101010101" charset="-122"/>
              </a:rPr>
              <a:t>“文化大革命”结束的标志</a:t>
            </a:r>
            <a:r>
              <a:rPr lang="en-US" altLang="zh-CN" sz="3200" b="1" dirty="0">
                <a:latin typeface="华文中宋" panose="02010600040101010101" charset="-122"/>
                <a:ea typeface="华文中宋" panose="02010600040101010101" charset="-122"/>
                <a:cs typeface="华文中宋" panose="02010600040101010101" charset="-122"/>
              </a:rPr>
              <a:t>——</a:t>
            </a:r>
            <a:endParaRPr lang="en-US" altLang="zh-CN" sz="3200" b="1" dirty="0">
              <a:latin typeface="华文中宋" panose="02010600040101010101" charset="-122"/>
              <a:ea typeface="华文中宋" panose="02010600040101010101" charset="-122"/>
              <a:cs typeface="华文中宋" panose="02010600040101010101" charset="-122"/>
            </a:endParaRPr>
          </a:p>
        </p:txBody>
      </p:sp>
      <p:sp>
        <p:nvSpPr>
          <p:cNvPr id="2" name="文本框 1"/>
          <p:cNvSpPr txBox="1"/>
          <p:nvPr/>
        </p:nvSpPr>
        <p:spPr>
          <a:xfrm>
            <a:off x="39688" y="1654175"/>
            <a:ext cx="12192000" cy="583565"/>
          </a:xfrm>
          <a:prstGeom prst="rect">
            <a:avLst/>
          </a:prstGeom>
          <a:noFill/>
          <a:ln w="9525">
            <a:noFill/>
          </a:ln>
        </p:spPr>
        <p:txBody>
          <a:bodyPr anchor="t">
            <a:spAutoFit/>
          </a:bodyPr>
          <a:p>
            <a:pPr eaLnBrk="0" hangingPunct="0"/>
            <a:r>
              <a:rPr lang="zh-CN" altLang="en-US" sz="3200" b="1" dirty="0">
                <a:latin typeface="华文中宋" panose="02010600040101010101" charset="-122"/>
                <a:ea typeface="华文中宋" panose="02010600040101010101" charset="-122"/>
                <a:cs typeface="华文中宋" panose="02010600040101010101" charset="-122"/>
              </a:rPr>
              <a:t>   九一三事件，标志着</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林彪反革命集团</a:t>
            </a:r>
            <a:r>
              <a:rPr lang="zh-CN" altLang="en-US" sz="3200" b="1" dirty="0">
                <a:latin typeface="华文中宋" panose="02010600040101010101" charset="-122"/>
                <a:ea typeface="华文中宋" panose="02010600040101010101" charset="-122"/>
                <a:cs typeface="华文中宋" panose="02010600040101010101" charset="-122"/>
              </a:rPr>
              <a:t>覆灭。（</a:t>
            </a:r>
            <a:r>
              <a:rPr lang="en-US" altLang="zh-CN" sz="3200" b="1" dirty="0">
                <a:latin typeface="华文中宋" panose="02010600040101010101" charset="-122"/>
                <a:ea typeface="华文中宋" panose="02010600040101010101" charset="-122"/>
                <a:cs typeface="华文中宋" panose="02010600040101010101" charset="-122"/>
              </a:rPr>
              <a:t>1971</a:t>
            </a:r>
            <a:r>
              <a:rPr lang="zh-CN" altLang="en-US" sz="3200" b="1" dirty="0">
                <a:latin typeface="华文中宋" panose="02010600040101010101" charset="-122"/>
                <a:ea typeface="华文中宋" panose="02010600040101010101" charset="-122"/>
                <a:cs typeface="华文中宋" panose="02010600040101010101" charset="-122"/>
              </a:rPr>
              <a:t>年</a:t>
            </a:r>
            <a:r>
              <a:rPr lang="en-US" altLang="zh-CN" sz="3200" b="1" dirty="0">
                <a:latin typeface="华文中宋" panose="02010600040101010101" charset="-122"/>
                <a:ea typeface="华文中宋" panose="02010600040101010101" charset="-122"/>
                <a:cs typeface="华文中宋" panose="02010600040101010101" charset="-122"/>
              </a:rPr>
              <a:t>9</a:t>
            </a:r>
            <a:r>
              <a:rPr lang="zh-CN" altLang="en-US" sz="3200" b="1" dirty="0">
                <a:latin typeface="华文中宋" panose="02010600040101010101" charset="-122"/>
                <a:ea typeface="华文中宋" panose="02010600040101010101" charset="-122"/>
                <a:cs typeface="华文中宋" panose="02010600040101010101" charset="-122"/>
              </a:rPr>
              <a:t>月</a:t>
            </a:r>
            <a:r>
              <a:rPr lang="en-US" altLang="zh-CN" sz="3200" b="1" dirty="0">
                <a:latin typeface="华文中宋" panose="02010600040101010101" charset="-122"/>
                <a:ea typeface="华文中宋" panose="02010600040101010101" charset="-122"/>
                <a:cs typeface="华文中宋" panose="02010600040101010101" charset="-122"/>
              </a:rPr>
              <a:t>13</a:t>
            </a:r>
            <a:r>
              <a:rPr lang="zh-CN" altLang="en-US" sz="3200" b="1" dirty="0">
                <a:latin typeface="华文中宋" panose="02010600040101010101" charset="-122"/>
                <a:ea typeface="华文中宋" panose="02010600040101010101" charset="-122"/>
                <a:cs typeface="华文中宋" panose="02010600040101010101" charset="-122"/>
              </a:rPr>
              <a:t>日）</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3" name="文本框 2"/>
          <p:cNvSpPr txBox="1"/>
          <p:nvPr/>
        </p:nvSpPr>
        <p:spPr>
          <a:xfrm>
            <a:off x="289243" y="2517775"/>
            <a:ext cx="11612562" cy="583565"/>
          </a:xfrm>
          <a:prstGeom prst="rect">
            <a:avLst/>
          </a:prstGeom>
          <a:noFill/>
          <a:ln w="9525">
            <a:noFill/>
          </a:ln>
        </p:spPr>
        <p:txBody>
          <a:bodyPr anchor="t">
            <a:spAutoFit/>
          </a:bodyPr>
          <a:p>
            <a:pPr eaLnBrk="0" hangingPunct="0"/>
            <a:r>
              <a:rPr lang="en-US" altLang="zh-CN" sz="3200" b="1" dirty="0">
                <a:latin typeface="华文中宋" panose="02010600040101010101" charset="-122"/>
                <a:ea typeface="华文中宋" panose="02010600040101010101" charset="-122"/>
                <a:cs typeface="华文中宋" panose="02010600040101010101" charset="-122"/>
              </a:rPr>
              <a:t>  </a:t>
            </a:r>
            <a:r>
              <a:rPr lang="en-US" sz="3200" b="1" dirty="0">
                <a:solidFill>
                  <a:srgbClr val="FF0000"/>
                </a:solidFill>
                <a:latin typeface="华文中宋" panose="02010600040101010101" charset="-122"/>
                <a:ea typeface="华文中宋" panose="02010600040101010101" charset="-122"/>
                <a:cs typeface="华文中宋" panose="02010600040101010101" charset="-122"/>
              </a:rPr>
              <a:t>1976</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年</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10</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月，华国锋、叶剑英一举粉碎</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“四人帮”</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4" name="文本框 3"/>
          <p:cNvSpPr txBox="1"/>
          <p:nvPr/>
        </p:nvSpPr>
        <p:spPr>
          <a:xfrm>
            <a:off x="873760" y="5177790"/>
            <a:ext cx="10740390" cy="1383665"/>
          </a:xfrm>
          <a:prstGeom prst="rect">
            <a:avLst/>
          </a:prstGeom>
          <a:noFill/>
          <a:ln>
            <a:solidFill>
              <a:srgbClr val="C00000"/>
            </a:solidFill>
          </a:ln>
        </p:spPr>
        <p:txBody>
          <a:bodyPr wrap="square" rtlCol="0">
            <a:spAutoFit/>
          </a:bodyPr>
          <a:p>
            <a:r>
              <a:rPr lang="en-US" altLang="zh-CN" sz="2800">
                <a:latin typeface="华文中宋" panose="02010600040101010101" charset="-122"/>
                <a:ea typeface="华文中宋" panose="02010600040101010101" charset="-122"/>
              </a:rPr>
              <a:t>      </a:t>
            </a:r>
            <a:r>
              <a:rPr lang="zh-CN" altLang="en-US" sz="2800">
                <a:latin typeface="华文中宋" panose="02010600040101010101" charset="-122"/>
                <a:ea typeface="华文中宋" panose="02010600040101010101" charset="-122"/>
              </a:rPr>
              <a:t>社会主义国家的历史很短，我们党对什么是社会主义、怎样建社会主义完全没有搞清楚，因而在探索中走了弯路。人世间没有一帆风顺的事业，世界历史总是在跌宕起伏的曲折过程中前进的。</a:t>
            </a:r>
            <a:endParaRPr lang="zh-CN" altLang="en-US" sz="2800">
              <a:latin typeface="华文中宋" panose="02010600040101010101" charset="-122"/>
              <a:ea typeface="华文中宋" panose="02010600040101010101"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charRg st="0" end="3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charRg st="0" end="3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2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a:stCxn id="3" idx="3"/>
          </p:cNvCxnSpPr>
          <p:nvPr/>
        </p:nvCxnSpPr>
        <p:spPr>
          <a:xfrm>
            <a:off x="3093720" y="599440"/>
            <a:ext cx="8402320" cy="18415"/>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396875" y="98425"/>
            <a:ext cx="3493807"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3200" b="1" dirty="0" smtClean="0">
                <a:solidFill>
                  <a:schemeClr val="tx1"/>
                </a:solidFill>
                <a:latin typeface="华文中宋" panose="02010600040101010101" charset="-122"/>
                <a:ea typeface="华文中宋" panose="02010600040101010101" charset="-122"/>
              </a:rPr>
              <a:t>“文革”之思    </a:t>
            </a:r>
            <a:endParaRPr lang="zh-CN" altLang="en-US" sz="3200" b="1" dirty="0" smtClean="0">
              <a:solidFill>
                <a:schemeClr val="tx1"/>
              </a:solidFill>
              <a:latin typeface="华文中宋" panose="02010600040101010101" charset="-122"/>
              <a:ea typeface="华文中宋" panose="02010600040101010101" charset="-122"/>
            </a:endParaRPr>
          </a:p>
        </p:txBody>
      </p:sp>
      <p:sp>
        <p:nvSpPr>
          <p:cNvPr id="6" name="矩形 5"/>
          <p:cNvSpPr/>
          <p:nvPr/>
        </p:nvSpPr>
        <p:spPr>
          <a:xfrm>
            <a:off x="4887855" y="836902"/>
            <a:ext cx="1468582" cy="1150434"/>
          </a:xfrm>
          <a:prstGeom prst="rect">
            <a:avLst/>
          </a:prstGeom>
          <a:solidFill>
            <a:srgbClr val="656565"/>
          </a:solidFill>
          <a:ln>
            <a:noFill/>
          </a:ln>
          <a:effectLst/>
          <a:scene3d>
            <a:camera prst="orthographicFront">
              <a:rot lat="2400000" lon="24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smtClean="0">
                <a:latin typeface="微软雅黑" panose="020B0503020204020204" charset="-122"/>
                <a:ea typeface="微软雅黑" panose="020B0503020204020204" charset="-122"/>
              </a:rPr>
              <a:t>01</a:t>
            </a:r>
            <a:endParaRPr lang="en-US" altLang="zh-CN" sz="4000" b="1" dirty="0" smtClean="0">
              <a:latin typeface="微软雅黑" panose="020B0503020204020204" charset="-122"/>
              <a:ea typeface="微软雅黑" panose="020B0503020204020204" charset="-122"/>
            </a:endParaRPr>
          </a:p>
          <a:p>
            <a:pPr algn="ctr"/>
            <a:endParaRPr lang="en-US" altLang="zh-CN" sz="2400" dirty="0" smtClean="0">
              <a:latin typeface="微软雅黑" panose="020B0503020204020204" charset="-122"/>
              <a:ea typeface="微软雅黑" panose="020B0503020204020204" charset="-122"/>
            </a:endParaRPr>
          </a:p>
        </p:txBody>
      </p:sp>
      <p:sp>
        <p:nvSpPr>
          <p:cNvPr id="7" name="矩形 6"/>
          <p:cNvSpPr/>
          <p:nvPr/>
        </p:nvSpPr>
        <p:spPr>
          <a:xfrm>
            <a:off x="5995351" y="836902"/>
            <a:ext cx="1468582" cy="1150434"/>
          </a:xfrm>
          <a:prstGeom prst="rect">
            <a:avLst/>
          </a:prstGeom>
          <a:solidFill>
            <a:schemeClr val="tx1">
              <a:lumMod val="75000"/>
              <a:lumOff val="25000"/>
            </a:schemeClr>
          </a:solidFill>
          <a:ln>
            <a:noFill/>
          </a:ln>
          <a:effectLst/>
          <a:scene3d>
            <a:camera prst="orthographicFront">
              <a:rot lat="2400000" lon="19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smtClean="0">
                <a:latin typeface="微软雅黑" panose="020B0503020204020204" charset="-122"/>
                <a:ea typeface="微软雅黑" panose="020B0503020204020204" charset="-122"/>
              </a:rPr>
              <a:t>02</a:t>
            </a:r>
            <a:endParaRPr lang="en-US" altLang="zh-CN" sz="4000" b="1" dirty="0" smtClean="0">
              <a:latin typeface="微软雅黑" panose="020B0503020204020204" charset="-122"/>
              <a:ea typeface="微软雅黑" panose="020B0503020204020204" charset="-122"/>
            </a:endParaRPr>
          </a:p>
        </p:txBody>
      </p:sp>
      <p:sp>
        <p:nvSpPr>
          <p:cNvPr id="8" name="矩形 7"/>
          <p:cNvSpPr/>
          <p:nvPr/>
        </p:nvSpPr>
        <p:spPr>
          <a:xfrm>
            <a:off x="1145075" y="661035"/>
            <a:ext cx="3897290" cy="879105"/>
          </a:xfrm>
          <a:prstGeom prst="rect">
            <a:avLst/>
          </a:prstGeom>
          <a:solidFill>
            <a:srgbClr val="6565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贾平凹</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古炉</a:t>
            </a:r>
            <a:r>
              <a:rPr lang="en-US" altLang="zh-CN" sz="2800" b="1" dirty="0">
                <a:latin typeface="微软雅黑" panose="020B0503020204020204" charset="-122"/>
                <a:ea typeface="微软雅黑" panose="020B0503020204020204" charset="-122"/>
              </a:rPr>
              <a:t>》</a:t>
            </a:r>
            <a:endParaRPr lang="en-US" altLang="zh-CN" sz="2800" b="1" dirty="0" smtClean="0">
              <a:latin typeface="微软雅黑" panose="020B0503020204020204" charset="-122"/>
              <a:ea typeface="微软雅黑" panose="020B0503020204020204" charset="-122"/>
            </a:endParaRPr>
          </a:p>
        </p:txBody>
      </p:sp>
      <p:sp>
        <p:nvSpPr>
          <p:cNvPr id="9" name="矩形 8"/>
          <p:cNvSpPr/>
          <p:nvPr/>
        </p:nvSpPr>
        <p:spPr>
          <a:xfrm>
            <a:off x="7309423" y="674471"/>
            <a:ext cx="3897290" cy="879105"/>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季羡</a:t>
            </a:r>
            <a:r>
              <a:rPr lang="zh-CN" altLang="en-US" sz="2800" b="1" dirty="0" smtClean="0">
                <a:latin typeface="微软雅黑" panose="020B0503020204020204" charset="-122"/>
                <a:ea typeface="微软雅黑" panose="020B0503020204020204" charset="-122"/>
              </a:rPr>
              <a:t>林</a:t>
            </a:r>
            <a:r>
              <a:rPr lang="en-US" altLang="zh-CN" sz="2800" b="1" dirty="0" smtClean="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牛棚杂忆</a:t>
            </a:r>
            <a:r>
              <a:rPr lang="en-US" altLang="zh-CN" sz="2800" b="1" dirty="0" smtClean="0">
                <a:latin typeface="微软雅黑" panose="020B0503020204020204" charset="-122"/>
                <a:ea typeface="微软雅黑" panose="020B0503020204020204" charset="-122"/>
              </a:rPr>
              <a:t>》</a:t>
            </a:r>
            <a:endParaRPr lang="en-US" altLang="zh-CN" sz="2800" b="1" dirty="0">
              <a:latin typeface="微软雅黑" panose="020B0503020204020204" charset="-122"/>
              <a:ea typeface="微软雅黑" panose="020B0503020204020204" charset="-122"/>
            </a:endParaRPr>
          </a:p>
        </p:txBody>
      </p:sp>
      <p:sp>
        <p:nvSpPr>
          <p:cNvPr id="10" name="矩形 9"/>
          <p:cNvSpPr/>
          <p:nvPr/>
        </p:nvSpPr>
        <p:spPr>
          <a:xfrm>
            <a:off x="4887855" y="2100861"/>
            <a:ext cx="1468582" cy="1150434"/>
          </a:xfrm>
          <a:prstGeom prst="rect">
            <a:avLst/>
          </a:prstGeom>
          <a:solidFill>
            <a:schemeClr val="tx1">
              <a:lumMod val="75000"/>
              <a:lumOff val="25000"/>
            </a:schemeClr>
          </a:solidFill>
          <a:ln>
            <a:noFill/>
          </a:ln>
          <a:effectLst/>
          <a:scene3d>
            <a:camera prst="orthographicFront">
              <a:rot lat="2400000" lon="24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smtClean="0">
                <a:latin typeface="微软雅黑" panose="020B0503020204020204" charset="-122"/>
                <a:ea typeface="微软雅黑" panose="020B0503020204020204" charset="-122"/>
              </a:rPr>
              <a:t>03</a:t>
            </a:r>
            <a:endParaRPr lang="en-US" altLang="zh-CN" sz="4000" b="1" dirty="0" smtClean="0">
              <a:latin typeface="微软雅黑" panose="020B0503020204020204" charset="-122"/>
              <a:ea typeface="微软雅黑" panose="020B0503020204020204" charset="-122"/>
            </a:endParaRPr>
          </a:p>
          <a:p>
            <a:pPr algn="ctr"/>
            <a:endParaRPr lang="en-US" altLang="zh-CN" sz="2400" dirty="0" smtClean="0">
              <a:latin typeface="微软雅黑" panose="020B0503020204020204" charset="-122"/>
              <a:ea typeface="微软雅黑" panose="020B0503020204020204" charset="-122"/>
            </a:endParaRPr>
          </a:p>
        </p:txBody>
      </p:sp>
      <p:sp>
        <p:nvSpPr>
          <p:cNvPr id="11" name="矩形 10"/>
          <p:cNvSpPr/>
          <p:nvPr/>
        </p:nvSpPr>
        <p:spPr>
          <a:xfrm>
            <a:off x="5995351" y="2100861"/>
            <a:ext cx="1468582" cy="1150434"/>
          </a:xfrm>
          <a:prstGeom prst="rect">
            <a:avLst/>
          </a:prstGeom>
          <a:solidFill>
            <a:srgbClr val="656565"/>
          </a:solidFill>
          <a:ln>
            <a:noFill/>
          </a:ln>
          <a:effectLst/>
          <a:scene3d>
            <a:camera prst="orthographicFront">
              <a:rot lat="2400000" lon="19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smtClean="0">
                <a:latin typeface="微软雅黑" panose="020B0503020204020204" charset="-122"/>
                <a:ea typeface="微软雅黑" panose="020B0503020204020204" charset="-122"/>
              </a:rPr>
              <a:t>04</a:t>
            </a:r>
            <a:endParaRPr lang="en-US" altLang="zh-CN" sz="4000" b="1" dirty="0" smtClean="0">
              <a:latin typeface="微软雅黑" panose="020B0503020204020204" charset="-122"/>
              <a:ea typeface="微软雅黑" panose="020B0503020204020204" charset="-122"/>
            </a:endParaRPr>
          </a:p>
        </p:txBody>
      </p:sp>
      <p:sp>
        <p:nvSpPr>
          <p:cNvPr id="12" name="矩形 11"/>
          <p:cNvSpPr/>
          <p:nvPr/>
        </p:nvSpPr>
        <p:spPr>
          <a:xfrm>
            <a:off x="265876" y="1924994"/>
            <a:ext cx="4776489" cy="879105"/>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smtClean="0">
                <a:latin typeface="微软雅黑" panose="020B0503020204020204" charset="-122"/>
                <a:ea typeface="微软雅黑" panose="020B0503020204020204" charset="-122"/>
              </a:rPr>
              <a:t> 梁</a:t>
            </a:r>
            <a:r>
              <a:rPr lang="zh-CN" altLang="en-US" sz="2800" b="1" dirty="0">
                <a:latin typeface="微软雅黑" panose="020B0503020204020204" charset="-122"/>
                <a:ea typeface="微软雅黑" panose="020B0503020204020204" charset="-122"/>
              </a:rPr>
              <a:t>晓</a:t>
            </a:r>
            <a:r>
              <a:rPr lang="zh-CN" altLang="en-US" sz="2800" b="1" dirty="0" smtClean="0">
                <a:latin typeface="微软雅黑" panose="020B0503020204020204" charset="-122"/>
                <a:ea typeface="微软雅黑" panose="020B0503020204020204" charset="-122"/>
              </a:rPr>
              <a:t>声</a:t>
            </a:r>
            <a:r>
              <a:rPr lang="en-US" altLang="zh-CN" sz="2800" b="1" dirty="0" smtClean="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一个红卫兵的自白</a:t>
            </a:r>
            <a:r>
              <a:rPr lang="en-US" altLang="zh-CN" sz="2800" b="1" dirty="0" smtClean="0">
                <a:latin typeface="微软雅黑" panose="020B0503020204020204" charset="-122"/>
                <a:ea typeface="微软雅黑" panose="020B0503020204020204" charset="-122"/>
              </a:rPr>
              <a:t>》        </a:t>
            </a:r>
            <a:endParaRPr lang="en-US" altLang="zh-CN" sz="2800" b="1" dirty="0">
              <a:latin typeface="微软雅黑" panose="020B0503020204020204" charset="-122"/>
              <a:ea typeface="微软雅黑" panose="020B0503020204020204" charset="-122"/>
            </a:endParaRPr>
          </a:p>
        </p:txBody>
      </p:sp>
      <p:sp>
        <p:nvSpPr>
          <p:cNvPr id="13" name="矩形 12"/>
          <p:cNvSpPr/>
          <p:nvPr/>
        </p:nvSpPr>
        <p:spPr>
          <a:xfrm>
            <a:off x="7309422" y="1924994"/>
            <a:ext cx="4771936" cy="879105"/>
          </a:xfrm>
          <a:prstGeom prst="rect">
            <a:avLst/>
          </a:prstGeom>
          <a:solidFill>
            <a:srgbClr val="6565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smtClean="0">
                <a:latin typeface="微软雅黑" panose="020B0503020204020204" charset="-122"/>
                <a:ea typeface="微软雅黑" panose="020B0503020204020204" charset="-122"/>
              </a:rPr>
              <a:t>  冯骥才</a:t>
            </a:r>
            <a:r>
              <a:rPr lang="en-US" altLang="zh-CN" sz="2800" b="1" dirty="0" smtClean="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一百个人的十年</a:t>
            </a:r>
            <a:r>
              <a:rPr lang="en-US" altLang="zh-CN" sz="2800" b="1" dirty="0" smtClean="0">
                <a:latin typeface="微软雅黑" panose="020B0503020204020204" charset="-122"/>
                <a:ea typeface="微软雅黑" panose="020B0503020204020204" charset="-122"/>
              </a:rPr>
              <a:t>》           </a:t>
            </a:r>
            <a:endParaRPr lang="en-US" altLang="zh-CN" sz="2800" b="1" dirty="0">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1"/>
          <a:stretch>
            <a:fillRect/>
          </a:stretch>
        </p:blipFill>
        <p:spPr>
          <a:xfrm>
            <a:off x="168757" y="2889824"/>
            <a:ext cx="3231802" cy="3774745"/>
          </a:xfrm>
          <a:prstGeom prst="rect">
            <a:avLst/>
          </a:prstGeom>
        </p:spPr>
      </p:pic>
      <p:pic>
        <p:nvPicPr>
          <p:cNvPr id="15" name="图片 14"/>
          <p:cNvPicPr>
            <a:picLocks noChangeAspect="1"/>
          </p:cNvPicPr>
          <p:nvPr/>
        </p:nvPicPr>
        <p:blipFill>
          <a:blip r:embed="rId2"/>
          <a:stretch>
            <a:fillRect/>
          </a:stretch>
        </p:blipFill>
        <p:spPr>
          <a:xfrm>
            <a:off x="6356437" y="3359787"/>
            <a:ext cx="2586509" cy="3295218"/>
          </a:xfrm>
          <a:prstGeom prst="rect">
            <a:avLst/>
          </a:prstGeom>
        </p:spPr>
      </p:pic>
      <p:pic>
        <p:nvPicPr>
          <p:cNvPr id="16" name="图片 15"/>
          <p:cNvPicPr>
            <a:picLocks noChangeAspect="1"/>
          </p:cNvPicPr>
          <p:nvPr/>
        </p:nvPicPr>
        <p:blipFill>
          <a:blip r:embed="rId3"/>
          <a:stretch>
            <a:fillRect/>
          </a:stretch>
        </p:blipFill>
        <p:spPr>
          <a:xfrm>
            <a:off x="9129710" y="2860716"/>
            <a:ext cx="2911258" cy="3874770"/>
          </a:xfrm>
          <a:prstGeom prst="rect">
            <a:avLst/>
          </a:prstGeom>
        </p:spPr>
      </p:pic>
      <p:pic>
        <p:nvPicPr>
          <p:cNvPr id="17" name="图片 16"/>
          <p:cNvPicPr>
            <a:picLocks noChangeAspect="1"/>
          </p:cNvPicPr>
          <p:nvPr/>
        </p:nvPicPr>
        <p:blipFill>
          <a:blip r:embed="rId4"/>
          <a:stretch>
            <a:fillRect/>
          </a:stretch>
        </p:blipFill>
        <p:spPr>
          <a:xfrm>
            <a:off x="3455969" y="3359787"/>
            <a:ext cx="2539382" cy="32952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right)">
                                      <p:cBhvr>
                                        <p:cTn id="11" dur="1000"/>
                                        <p:tgtEl>
                                          <p:spTgt spid="8"/>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1000"/>
                                        <p:tgtEl>
                                          <p:spTgt spid="9"/>
                                        </p:tgtEl>
                                      </p:cBhvr>
                                    </p:animEffect>
                                  </p:childTnLst>
                                </p:cTn>
                              </p:par>
                            </p:childTnLst>
                          </p:cTn>
                        </p:par>
                        <p:par>
                          <p:cTn id="20" fill="hold">
                            <p:stCondLst>
                              <p:cond delay="3000"/>
                            </p:stCondLst>
                            <p:childTnLst>
                              <p:par>
                                <p:cTn id="21" presetID="22" presetClass="entr" presetSubtype="2"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right)">
                                      <p:cBhvr>
                                        <p:cTn id="23" dur="500"/>
                                        <p:tgtEl>
                                          <p:spTgt spid="10"/>
                                        </p:tgtEl>
                                      </p:cBhvr>
                                    </p:animEffect>
                                  </p:childTnLst>
                                </p:cTn>
                              </p:par>
                            </p:childTnLst>
                          </p:cTn>
                        </p:par>
                        <p:par>
                          <p:cTn id="24" fill="hold">
                            <p:stCondLst>
                              <p:cond delay="3500"/>
                            </p:stCondLst>
                            <p:childTnLst>
                              <p:par>
                                <p:cTn id="25" presetID="22" presetClass="entr" presetSubtype="2"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right)">
                                      <p:cBhvr>
                                        <p:cTn id="27" dur="1000"/>
                                        <p:tgtEl>
                                          <p:spTgt spid="12"/>
                                        </p:tgtEl>
                                      </p:cBhvr>
                                    </p:animEffect>
                                  </p:childTnLst>
                                </p:cTn>
                              </p:par>
                            </p:childTnLst>
                          </p:cTn>
                        </p:par>
                        <p:par>
                          <p:cTn id="28" fill="hold">
                            <p:stCondLst>
                              <p:cond delay="45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500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10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par>
                                <p:cTn id="41" presetID="10"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85" name="矩形 84"/>
          <p:cNvSpPr/>
          <p:nvPr/>
        </p:nvSpPr>
        <p:spPr>
          <a:xfrm>
            <a:off x="5126355" y="2437765"/>
            <a:ext cx="496443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smtClean="0">
                <a:ln>
                  <a:noFill/>
                </a:ln>
                <a:solidFill>
                  <a:prstClr val="black"/>
                </a:solidFill>
                <a:effectLst/>
                <a:uLnTx/>
                <a:uFillTx/>
                <a:latin typeface="华文中宋" panose="02010600040101010101" charset="-122"/>
                <a:ea typeface="华文中宋" panose="02010600040101010101" charset="-122"/>
                <a:cs typeface="+mn-cs"/>
              </a:rPr>
              <a:t>建设成就     </a:t>
            </a:r>
            <a:endParaRPr kumimoji="0" lang="en-US" altLang="zh-CN" sz="4800" b="1" i="0" u="none" strike="noStrike" kern="1200" cap="none" spc="0" normalizeH="0" baseline="0" noProof="0" dirty="0" smtClean="0">
              <a:ln>
                <a:noFill/>
              </a:ln>
              <a:solidFill>
                <a:prstClr val="black"/>
              </a:solidFill>
              <a:effectLst/>
              <a:uLnTx/>
              <a:uFillTx/>
              <a:latin typeface="华文中宋" panose="02010600040101010101" charset="-122"/>
              <a:ea typeface="华文中宋" panose="02010600040101010101" charset="-122"/>
              <a:cs typeface="+mn-cs"/>
            </a:endParaRPr>
          </a:p>
        </p:txBody>
      </p:sp>
      <p:sp>
        <p:nvSpPr>
          <p:cNvPr id="10" name="文本框 9"/>
          <p:cNvSpPr txBox="1"/>
          <p:nvPr/>
        </p:nvSpPr>
        <p:spPr>
          <a:xfrm>
            <a:off x="2961640" y="2406015"/>
            <a:ext cx="1805940" cy="1148080"/>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5400" b="0" i="0" u="none" strike="noStrike" kern="1200" cap="none" spc="0" normalizeH="0" baseline="0" noProof="0" dirty="0" smtClean="0">
                <a:ln>
                  <a:noFill/>
                </a:ln>
                <a:solidFill>
                  <a:prstClr val="white"/>
                </a:solidFill>
                <a:effectLst/>
                <a:uLnTx/>
                <a:uFillTx/>
                <a:latin typeface="华文中宋" panose="02010600040101010101" charset="-122"/>
                <a:ea typeface="华文中宋" panose="02010600040101010101" charset="-122"/>
                <a:cs typeface="+mn-cs"/>
              </a:rPr>
              <a:t>03</a:t>
            </a:r>
            <a:endParaRPr kumimoji="0" lang="en-US" altLang="zh-CN" sz="54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520825" y="594360"/>
            <a:ext cx="9532620" cy="521970"/>
          </a:xfrm>
          <a:prstGeom prst="rect">
            <a:avLst/>
          </a:prstGeom>
          <a:noFill/>
        </p:spPr>
        <p:txBody>
          <a:bodyPr wrap="square" rtlCol="0">
            <a:spAutoFit/>
          </a:bodyPr>
          <a:p>
            <a:r>
              <a:rPr lang="zh-CN" altLang="en-US" sz="2800">
                <a:latin typeface="华文中宋" panose="02010600040101010101" charset="-122"/>
                <a:ea typeface="华文中宋" panose="02010600040101010101" charset="-122"/>
              </a:rPr>
              <a:t>观看视频了解我国在社会主义探索时期取得的建设成就</a:t>
            </a:r>
            <a:endParaRPr lang="zh-CN" altLang="en-US" sz="2800">
              <a:latin typeface="华文中宋" panose="02010600040101010101" charset="-122"/>
              <a:ea typeface="华文中宋" panose="02010600040101010101" charset="-122"/>
            </a:endParaRPr>
          </a:p>
        </p:txBody>
      </p:sp>
      <p:pic>
        <p:nvPicPr>
          <p:cNvPr id="6" name="社会主义探索时的建设成就">
            <a:hlinkClick r:id="" action="ppaction://media"/>
          </p:cNvPr>
          <p:cNvPicPr/>
          <p:nvPr>
            <a:videoFile r:link="rId1"/>
            <p:extLst>
              <p:ext uri="{DAA4B4D4-6D71-4841-9C94-3DE7FCFB9230}">
                <p14:media xmlns:p14="http://schemas.microsoft.com/office/powerpoint/2010/main" r:link="rId2"/>
              </p:ext>
            </p:extLst>
            <p:custDataLst>
              <p:tags r:id="rId3"/>
            </p:custDataLst>
          </p:nvPr>
        </p:nvPicPr>
        <p:blipFill>
          <a:blip r:embed="rId4"/>
          <a:stretch>
            <a:fillRect/>
          </a:stretch>
        </p:blipFill>
        <p:spPr>
          <a:xfrm>
            <a:off x="1809750" y="1116330"/>
            <a:ext cx="8572500" cy="462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video fullScrn="1">
              <p:cMediaNode>
                <p:cTn id="2" fill="hold" display="1">
                  <p:stCondLst>
                    <p:cond delay="indefinite"/>
                  </p:stCondLst>
                  <p:endCondLst>
                    <p:cond evt="onNext">
                      <p:tgtEl>
                        <p:sldTgt/>
                      </p:tgtEl>
                    </p:cond>
                    <p:cond evt="onPrev">
                      <p:tgtEl>
                        <p:sldTgt/>
                      </p:tgtEl>
                    </p:cond>
                  </p:end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3425825" y="424815"/>
            <a:ext cx="5080000" cy="645160"/>
          </a:xfrm>
          <a:prstGeom prst="rect">
            <a:avLst/>
          </a:prstGeom>
          <a:noFill/>
          <a:ln w="9525">
            <a:noFill/>
          </a:ln>
        </p:spPr>
        <p:txBody>
          <a:bodyPr>
            <a:spAutoFit/>
          </a:bodyPr>
          <a:p>
            <a:pPr indent="74930"/>
            <a:r>
              <a:rPr lang="zh-CN" sz="3600" b="1">
                <a:ea typeface="宋体" panose="02010600030101010101" pitchFamily="2" charset="-122"/>
              </a:rPr>
              <a:t>十年建设成就一览表</a:t>
            </a:r>
            <a:endParaRPr lang="zh-CN" altLang="en-US" sz="3600"/>
          </a:p>
        </p:txBody>
      </p:sp>
      <p:graphicFrame>
        <p:nvGraphicFramePr>
          <p:cNvPr id="0" name="表格 -1"/>
          <p:cNvGraphicFramePr/>
          <p:nvPr>
            <p:custDataLst>
              <p:tags r:id="rId1"/>
            </p:custDataLst>
          </p:nvPr>
        </p:nvGraphicFramePr>
        <p:xfrm>
          <a:off x="972820" y="1543685"/>
          <a:ext cx="10246360" cy="4160838"/>
        </p:xfrm>
        <a:graphic>
          <a:graphicData uri="http://schemas.openxmlformats.org/drawingml/2006/table">
            <a:tbl>
              <a:tblPr firstRow="1" bandRow="1">
                <a:tableStyleId>{5940675A-B579-460E-94D1-54222C63F5DA}</a:tableStyleId>
              </a:tblPr>
              <a:tblGrid>
                <a:gridCol w="1264920"/>
                <a:gridCol w="8981440"/>
              </a:tblGrid>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类别</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成              就</a:t>
                      </a: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钢铁</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、包头、攀枝花等钢铁基地</a:t>
                      </a: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石油</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、胜利、大港等油田</a:t>
                      </a: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交通</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、兰青、包兰、成昆、湘黔、川黔等铁路，建成南京长江大桥</a:t>
                      </a: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水利</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兴修近百条人工河，建成七万多座大中型水库</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13410">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科技</a:t>
                      </a:r>
                      <a:endParaRPr lang="zh-CN" altLang="en-US" sz="2800" b="0">
                        <a:solidFill>
                          <a:srgbClr val="000000"/>
                        </a:solidFill>
                        <a:latin typeface="华文中宋" panose="02010600040101010101" charset="-122"/>
                        <a:ea typeface="华文中宋" panose="02010600040101010101"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人工合成结晶牛胰岛素；“两弹一星”；籼型杂交水稻；青蒿素</a:t>
                      </a: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3" name="文本框 2"/>
          <p:cNvSpPr txBox="1"/>
          <p:nvPr/>
        </p:nvSpPr>
        <p:spPr>
          <a:xfrm>
            <a:off x="4492625" y="2025333"/>
            <a:ext cx="1138238" cy="583565"/>
          </a:xfrm>
          <a:prstGeom prst="rect">
            <a:avLst/>
          </a:prstGeom>
          <a:noFill/>
          <a:ln w="9525">
            <a:noFill/>
          </a:ln>
        </p:spPr>
        <p:txBody>
          <a:bodyPr anchor="t">
            <a:spAutoFit/>
          </a:bodyPr>
          <a:p>
            <a:r>
              <a:rPr lang="zh-CN" altLang="en-US" sz="3200" b="1">
                <a:solidFill>
                  <a:srgbClr val="FF0000"/>
                </a:solidFill>
                <a:latin typeface="华文中宋" panose="02010600040101010101" charset="-122"/>
                <a:ea typeface="华文中宋" panose="02010600040101010101" charset="-122"/>
              </a:rPr>
              <a:t>武汉</a:t>
            </a:r>
            <a:endParaRPr lang="zh-CN" altLang="en-US" sz="3200" b="1">
              <a:solidFill>
                <a:srgbClr val="FF0000"/>
              </a:solidFill>
              <a:latin typeface="华文中宋" panose="02010600040101010101" charset="-122"/>
              <a:ea typeface="华文中宋" panose="02010600040101010101" charset="-122"/>
            </a:endParaRPr>
          </a:p>
        </p:txBody>
      </p:sp>
      <p:sp>
        <p:nvSpPr>
          <p:cNvPr id="2" name="文本框 1"/>
          <p:cNvSpPr txBox="1"/>
          <p:nvPr/>
        </p:nvSpPr>
        <p:spPr>
          <a:xfrm>
            <a:off x="4868545" y="2961323"/>
            <a:ext cx="1138238" cy="583565"/>
          </a:xfrm>
          <a:prstGeom prst="rect">
            <a:avLst/>
          </a:prstGeom>
          <a:noFill/>
          <a:ln w="9525">
            <a:noFill/>
          </a:ln>
        </p:spPr>
        <p:txBody>
          <a:bodyPr anchor="t">
            <a:spAutoFit/>
          </a:bodyPr>
          <a:p>
            <a:r>
              <a:rPr lang="zh-CN" altLang="en-US" sz="3200" b="1">
                <a:solidFill>
                  <a:srgbClr val="FF0000"/>
                </a:solidFill>
                <a:latin typeface="华文中宋" panose="02010600040101010101" charset="-122"/>
                <a:ea typeface="华文中宋" panose="02010600040101010101" charset="-122"/>
              </a:rPr>
              <a:t>大庆</a:t>
            </a:r>
            <a:endParaRPr lang="zh-CN" altLang="en-US" sz="3200" b="1">
              <a:solidFill>
                <a:srgbClr val="FF0000"/>
              </a:solidFill>
              <a:latin typeface="华文中宋" panose="02010600040101010101" charset="-122"/>
              <a:ea typeface="华文中宋" panose="02010600040101010101" charset="-122"/>
            </a:endParaRPr>
          </a:p>
        </p:txBody>
      </p:sp>
      <p:sp>
        <p:nvSpPr>
          <p:cNvPr id="4" name="文本框 3"/>
          <p:cNvSpPr txBox="1"/>
          <p:nvPr/>
        </p:nvSpPr>
        <p:spPr>
          <a:xfrm>
            <a:off x="3180080" y="3776028"/>
            <a:ext cx="1138238" cy="583565"/>
          </a:xfrm>
          <a:prstGeom prst="rect">
            <a:avLst/>
          </a:prstGeom>
          <a:noFill/>
          <a:ln w="9525">
            <a:noFill/>
          </a:ln>
        </p:spPr>
        <p:txBody>
          <a:bodyPr anchor="t">
            <a:spAutoFit/>
          </a:bodyPr>
          <a:p>
            <a:r>
              <a:rPr lang="zh-CN" altLang="en-US" sz="3200" b="1">
                <a:solidFill>
                  <a:srgbClr val="FF0000"/>
                </a:solidFill>
                <a:latin typeface="华文中宋" panose="02010600040101010101" charset="-122"/>
                <a:ea typeface="华文中宋" panose="02010600040101010101" charset="-122"/>
              </a:rPr>
              <a:t>兰新</a:t>
            </a:r>
            <a:endParaRPr lang="zh-CN" altLang="en-US" sz="3200" b="1">
              <a:solidFill>
                <a:srgbClr val="FF0000"/>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579" name="图片 1"/>
          <p:cNvPicPr>
            <a:picLocks noChangeAspect="1"/>
          </p:cNvPicPr>
          <p:nvPr/>
        </p:nvPicPr>
        <p:blipFill>
          <a:blip r:embed="rId1"/>
          <a:stretch>
            <a:fillRect/>
          </a:stretch>
        </p:blipFill>
        <p:spPr>
          <a:xfrm>
            <a:off x="0" y="795338"/>
            <a:ext cx="12192000" cy="6062662"/>
          </a:xfrm>
          <a:prstGeom prst="rect">
            <a:avLst/>
          </a:prstGeom>
          <a:noFill/>
          <a:ln w="9525">
            <a:noFill/>
          </a:ln>
        </p:spPr>
      </p:pic>
      <p:sp>
        <p:nvSpPr>
          <p:cNvPr id="4" name="文本框 3"/>
          <p:cNvSpPr txBox="1"/>
          <p:nvPr/>
        </p:nvSpPr>
        <p:spPr>
          <a:xfrm>
            <a:off x="6253163" y="3114675"/>
            <a:ext cx="668337" cy="369888"/>
          </a:xfrm>
          <a:prstGeom prst="rect">
            <a:avLst/>
          </a:prstGeom>
          <a:solidFill>
            <a:srgbClr val="FFFF00"/>
          </a:solidFill>
          <a:ln w="9525" cap="flat" cmpd="sng">
            <a:solidFill>
              <a:srgbClr val="0000FF"/>
            </a:solidFill>
            <a:prstDash val="solid"/>
            <a:miter/>
            <a:headEnd type="none" w="med" len="med"/>
            <a:tailEnd type="none" w="med" len="med"/>
          </a:ln>
        </p:spPr>
        <p:txBody>
          <a:bodyPr>
            <a:spAutoFit/>
          </a:bodyPr>
          <a:p>
            <a:r>
              <a:rPr lang="zh-CN" altLang="en-US" b="1" dirty="0">
                <a:solidFill>
                  <a:srgbClr val="0000FF"/>
                </a:solidFill>
                <a:latin typeface="黑体" panose="02010609060101010101" charset="-122"/>
                <a:ea typeface="黑体" panose="02010609060101010101" charset="-122"/>
              </a:rPr>
              <a:t>包头</a:t>
            </a:r>
            <a:endParaRPr lang="zh-CN" altLang="en-US" b="1" dirty="0">
              <a:solidFill>
                <a:srgbClr val="0000FF"/>
              </a:solidFill>
              <a:latin typeface="黑体" panose="02010609060101010101" charset="-122"/>
              <a:ea typeface="黑体" panose="02010609060101010101" charset="-122"/>
            </a:endParaRPr>
          </a:p>
        </p:txBody>
      </p:sp>
      <p:sp>
        <p:nvSpPr>
          <p:cNvPr id="10" name="文本框 9"/>
          <p:cNvSpPr txBox="1"/>
          <p:nvPr/>
        </p:nvSpPr>
        <p:spPr>
          <a:xfrm>
            <a:off x="6838950" y="4395788"/>
            <a:ext cx="668338" cy="368300"/>
          </a:xfrm>
          <a:prstGeom prst="rect">
            <a:avLst/>
          </a:prstGeom>
          <a:solidFill>
            <a:srgbClr val="FFFF00"/>
          </a:solidFill>
          <a:ln w="9525" cap="flat" cmpd="sng">
            <a:solidFill>
              <a:srgbClr val="0000FF"/>
            </a:solidFill>
            <a:prstDash val="solid"/>
            <a:miter/>
            <a:headEnd type="none" w="med" len="med"/>
            <a:tailEnd type="none" w="med" len="med"/>
          </a:ln>
        </p:spPr>
        <p:txBody>
          <a:bodyPr>
            <a:spAutoFit/>
          </a:bodyPr>
          <a:p>
            <a:r>
              <a:rPr lang="zh-CN" altLang="en-US" b="1" dirty="0">
                <a:solidFill>
                  <a:srgbClr val="0000FF"/>
                </a:solidFill>
                <a:latin typeface="黑体" panose="02010609060101010101" charset="-122"/>
                <a:ea typeface="黑体" panose="02010609060101010101" charset="-122"/>
              </a:rPr>
              <a:t>武汉</a:t>
            </a:r>
            <a:endParaRPr lang="zh-CN" altLang="en-US" b="1" dirty="0">
              <a:solidFill>
                <a:srgbClr val="0000FF"/>
              </a:solidFill>
              <a:latin typeface="黑体" panose="02010609060101010101" charset="-122"/>
              <a:ea typeface="黑体" panose="02010609060101010101" charset="-122"/>
            </a:endParaRPr>
          </a:p>
        </p:txBody>
      </p:sp>
      <p:sp>
        <p:nvSpPr>
          <p:cNvPr id="5" name="文本框 4"/>
          <p:cNvSpPr txBox="1"/>
          <p:nvPr/>
        </p:nvSpPr>
        <p:spPr>
          <a:xfrm>
            <a:off x="8620125" y="1866900"/>
            <a:ext cx="1166813" cy="368300"/>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大庆油田</a:t>
            </a:r>
            <a:endParaRPr lang="zh-CN" altLang="en-US" b="1" dirty="0">
              <a:solidFill>
                <a:srgbClr val="FF0000"/>
              </a:solidFill>
              <a:latin typeface="黑体" panose="02010609060101010101" charset="-122"/>
              <a:ea typeface="黑体" panose="02010609060101010101" charset="-122"/>
            </a:endParaRPr>
          </a:p>
        </p:txBody>
      </p:sp>
      <p:sp>
        <p:nvSpPr>
          <p:cNvPr id="12" name="文本框 11"/>
          <p:cNvSpPr txBox="1"/>
          <p:nvPr/>
        </p:nvSpPr>
        <p:spPr>
          <a:xfrm>
            <a:off x="6924675" y="3178175"/>
            <a:ext cx="1165225" cy="369888"/>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大港油田</a:t>
            </a:r>
            <a:endParaRPr lang="zh-CN" altLang="en-US" b="1" dirty="0">
              <a:solidFill>
                <a:srgbClr val="FF0000"/>
              </a:solidFill>
              <a:latin typeface="黑体" panose="02010609060101010101" charset="-122"/>
              <a:ea typeface="黑体" panose="02010609060101010101" charset="-122"/>
            </a:endParaRPr>
          </a:p>
        </p:txBody>
      </p:sp>
      <p:sp>
        <p:nvSpPr>
          <p:cNvPr id="13" name="文本框 12"/>
          <p:cNvSpPr txBox="1"/>
          <p:nvPr/>
        </p:nvSpPr>
        <p:spPr>
          <a:xfrm>
            <a:off x="6992938" y="3522663"/>
            <a:ext cx="1166812" cy="369887"/>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胜利油田</a:t>
            </a:r>
            <a:endParaRPr lang="zh-CN" altLang="en-US" b="1" dirty="0">
              <a:solidFill>
                <a:srgbClr val="FF0000"/>
              </a:solidFill>
              <a:latin typeface="黑体" panose="02010609060101010101" charset="-122"/>
              <a:ea typeface="黑体" panose="02010609060101010101" charset="-122"/>
            </a:endParaRPr>
          </a:p>
        </p:txBody>
      </p:sp>
      <p:sp>
        <p:nvSpPr>
          <p:cNvPr id="15" name="文本框 14"/>
          <p:cNvSpPr txBox="1"/>
          <p:nvPr/>
        </p:nvSpPr>
        <p:spPr>
          <a:xfrm>
            <a:off x="6440488" y="2281238"/>
            <a:ext cx="1847850" cy="646112"/>
          </a:xfrm>
          <a:prstGeom prst="rect">
            <a:avLst/>
          </a:prstGeom>
          <a:solidFill>
            <a:schemeClr val="bg1"/>
          </a:solidFill>
          <a:ln w="76200"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实现原油和石油产品的全部自给</a:t>
            </a:r>
            <a:endParaRPr lang="zh-CN" altLang="en-US" b="1" dirty="0">
              <a:solidFill>
                <a:srgbClr val="FF0000"/>
              </a:solidFill>
              <a:latin typeface="黑体" panose="02010609060101010101" charset="-122"/>
              <a:ea typeface="黑体" panose="02010609060101010101" charset="-122"/>
            </a:endParaRPr>
          </a:p>
        </p:txBody>
      </p:sp>
      <p:sp>
        <p:nvSpPr>
          <p:cNvPr id="16" name="文本框 15"/>
          <p:cNvSpPr txBox="1"/>
          <p:nvPr/>
        </p:nvSpPr>
        <p:spPr>
          <a:xfrm>
            <a:off x="8723313" y="3484563"/>
            <a:ext cx="1847850" cy="646112"/>
          </a:xfrm>
          <a:prstGeom prst="rect">
            <a:avLst/>
          </a:prstGeom>
          <a:solidFill>
            <a:schemeClr val="bg1"/>
          </a:solidFill>
          <a:ln w="76200" cap="flat" cmpd="sng">
            <a:solidFill>
              <a:srgbClr val="0000FF"/>
            </a:solidFill>
            <a:prstDash val="solid"/>
            <a:miter/>
            <a:headEnd type="none" w="med" len="med"/>
            <a:tailEnd type="none" w="med" len="med"/>
          </a:ln>
        </p:spPr>
        <p:txBody>
          <a:bodyPr>
            <a:spAutoFit/>
          </a:bodyPr>
          <a:p>
            <a:r>
              <a:rPr lang="zh-CN" altLang="en-US" b="1" dirty="0">
                <a:solidFill>
                  <a:srgbClr val="0000FF"/>
                </a:solidFill>
                <a:latin typeface="黑体" panose="02010609060101010101" charset="-122"/>
                <a:ea typeface="黑体" panose="02010609060101010101" charset="-122"/>
              </a:rPr>
              <a:t>原有的沿海工业基地得到加强</a:t>
            </a:r>
            <a:endParaRPr lang="zh-CN" altLang="en-US" b="1" dirty="0">
              <a:solidFill>
                <a:srgbClr val="0000FF"/>
              </a:solidFill>
              <a:latin typeface="黑体" panose="02010609060101010101" charset="-122"/>
              <a:ea typeface="黑体" panose="02010609060101010101" charset="-122"/>
            </a:endParaRPr>
          </a:p>
        </p:txBody>
      </p:sp>
      <p:sp>
        <p:nvSpPr>
          <p:cNvPr id="17" name="文本框 16"/>
          <p:cNvSpPr txBox="1"/>
          <p:nvPr/>
        </p:nvSpPr>
        <p:spPr>
          <a:xfrm>
            <a:off x="2617788" y="3538538"/>
            <a:ext cx="1847850" cy="646112"/>
          </a:xfrm>
          <a:prstGeom prst="rect">
            <a:avLst/>
          </a:prstGeom>
          <a:solidFill>
            <a:schemeClr val="bg1"/>
          </a:solidFill>
          <a:ln w="76200" cap="flat" cmpd="sng">
            <a:solidFill>
              <a:srgbClr val="0000FF"/>
            </a:solidFill>
            <a:prstDash val="solid"/>
            <a:miter/>
            <a:headEnd type="none" w="med" len="med"/>
            <a:tailEnd type="none" w="med" len="med"/>
          </a:ln>
        </p:spPr>
        <p:txBody>
          <a:bodyPr>
            <a:spAutoFit/>
          </a:bodyPr>
          <a:p>
            <a:r>
              <a:rPr lang="zh-CN" altLang="en-US" b="1" dirty="0">
                <a:solidFill>
                  <a:srgbClr val="0000FF"/>
                </a:solidFill>
                <a:latin typeface="黑体" panose="02010609060101010101" charset="-122"/>
                <a:ea typeface="黑体" panose="02010609060101010101" charset="-122"/>
              </a:rPr>
              <a:t>内地兴建了不同规模的现代工业</a:t>
            </a:r>
            <a:endParaRPr lang="zh-CN" altLang="en-US" b="1" dirty="0">
              <a:solidFill>
                <a:srgbClr val="0000FF"/>
              </a:solidFill>
              <a:latin typeface="黑体" panose="02010609060101010101" charset="-122"/>
              <a:ea typeface="黑体" panose="02010609060101010101" charset="-122"/>
            </a:endParaRPr>
          </a:p>
        </p:txBody>
      </p:sp>
      <p:sp>
        <p:nvSpPr>
          <p:cNvPr id="18" name="椭圆 17"/>
          <p:cNvSpPr/>
          <p:nvPr/>
        </p:nvSpPr>
        <p:spPr>
          <a:xfrm>
            <a:off x="6962775" y="494347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19" name="椭圆 18"/>
          <p:cNvSpPr/>
          <p:nvPr/>
        </p:nvSpPr>
        <p:spPr>
          <a:xfrm>
            <a:off x="5848350" y="3725863"/>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0" name="椭圆 19"/>
          <p:cNvSpPr/>
          <p:nvPr/>
        </p:nvSpPr>
        <p:spPr>
          <a:xfrm>
            <a:off x="5207000" y="447992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1" name="椭圆 20"/>
          <p:cNvSpPr/>
          <p:nvPr/>
        </p:nvSpPr>
        <p:spPr>
          <a:xfrm>
            <a:off x="5743575" y="423227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2" name="圆柱形 21"/>
          <p:cNvSpPr/>
          <p:nvPr/>
        </p:nvSpPr>
        <p:spPr>
          <a:xfrm>
            <a:off x="4465638" y="2976563"/>
            <a:ext cx="169863" cy="276225"/>
          </a:xfrm>
          <a:prstGeom prst="can">
            <a:avLst/>
          </a:prstGeom>
          <a:solidFill>
            <a:srgbClr val="FF0000"/>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9" name="爆炸形 1 8"/>
          <p:cNvSpPr/>
          <p:nvPr/>
        </p:nvSpPr>
        <p:spPr>
          <a:xfrm>
            <a:off x="4621213" y="3319463"/>
            <a:ext cx="366713" cy="457200"/>
          </a:xfrm>
          <a:prstGeom prst="irregularSeal1">
            <a:avLst/>
          </a:prstGeom>
          <a:solidFill>
            <a:srgbClr val="00CC00"/>
          </a:solidFill>
          <a:ln>
            <a:solidFill>
              <a:schemeClr val="tx1"/>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3" name="立方体 22"/>
          <p:cNvSpPr/>
          <p:nvPr/>
        </p:nvSpPr>
        <p:spPr>
          <a:xfrm>
            <a:off x="5883275" y="4905375"/>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4" name="立方体 23"/>
          <p:cNvSpPr/>
          <p:nvPr/>
        </p:nvSpPr>
        <p:spPr>
          <a:xfrm>
            <a:off x="6154738" y="5632450"/>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5" name="立方体 24"/>
          <p:cNvSpPr/>
          <p:nvPr/>
        </p:nvSpPr>
        <p:spPr>
          <a:xfrm>
            <a:off x="7964488" y="4613275"/>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6" name="立方体 25"/>
          <p:cNvSpPr/>
          <p:nvPr/>
        </p:nvSpPr>
        <p:spPr>
          <a:xfrm>
            <a:off x="6565900" y="3973513"/>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7" name="立方体 26"/>
          <p:cNvSpPr/>
          <p:nvPr/>
        </p:nvSpPr>
        <p:spPr>
          <a:xfrm>
            <a:off x="7407275" y="4076700"/>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8" name="立方体 27"/>
          <p:cNvSpPr/>
          <p:nvPr/>
        </p:nvSpPr>
        <p:spPr>
          <a:xfrm>
            <a:off x="5133975" y="3751263"/>
            <a:ext cx="196850"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9" name="立方体 28"/>
          <p:cNvSpPr/>
          <p:nvPr/>
        </p:nvSpPr>
        <p:spPr>
          <a:xfrm>
            <a:off x="5988050" y="3028950"/>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30" name="立方体 29"/>
          <p:cNvSpPr/>
          <p:nvPr/>
        </p:nvSpPr>
        <p:spPr>
          <a:xfrm>
            <a:off x="2740025" y="2309813"/>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31" name="文本框 30"/>
          <p:cNvSpPr txBox="1"/>
          <p:nvPr/>
        </p:nvSpPr>
        <p:spPr>
          <a:xfrm>
            <a:off x="1428750" y="2606675"/>
            <a:ext cx="1485900" cy="646113"/>
          </a:xfrm>
          <a:prstGeom prst="rect">
            <a:avLst/>
          </a:prstGeom>
          <a:solidFill>
            <a:schemeClr val="bg1"/>
          </a:solidFill>
          <a:ln w="57150"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第一颗原子弹爆炸成功</a:t>
            </a:r>
            <a:endParaRPr lang="zh-CN" altLang="en-US" b="1" dirty="0">
              <a:solidFill>
                <a:srgbClr val="FF0000"/>
              </a:solidFill>
              <a:latin typeface="黑体" panose="02010609060101010101" charset="-122"/>
              <a:ea typeface="黑体" panose="02010609060101010101" charset="-122"/>
            </a:endParaRPr>
          </a:p>
        </p:txBody>
      </p:sp>
      <p:sp>
        <p:nvSpPr>
          <p:cNvPr id="32" name="文本框 31"/>
          <p:cNvSpPr txBox="1"/>
          <p:nvPr/>
        </p:nvSpPr>
        <p:spPr>
          <a:xfrm>
            <a:off x="8462963" y="4289425"/>
            <a:ext cx="1846262" cy="647700"/>
          </a:xfrm>
          <a:prstGeom prst="rect">
            <a:avLst/>
          </a:prstGeom>
          <a:solidFill>
            <a:schemeClr val="bg1"/>
          </a:solidFill>
          <a:ln w="57150" cap="flat" cmpd="sng">
            <a:solidFill>
              <a:srgbClr val="FF0000"/>
            </a:solidFill>
            <a:prstDash val="solid"/>
            <a:miter/>
            <a:headEnd type="none" w="med" len="med"/>
            <a:tailEnd type="none" w="med" len="med"/>
          </a:ln>
        </p:spPr>
        <p:txBody>
          <a:bodyPr>
            <a:spAutoFit/>
          </a:bodyPr>
          <a:p>
            <a:r>
              <a:rPr lang="zh-CN" altLang="en-US" b="1" dirty="0">
                <a:solidFill>
                  <a:srgbClr val="FF0000"/>
                </a:solidFill>
                <a:latin typeface="黑体" panose="02010609060101010101" charset="-122"/>
                <a:ea typeface="黑体" panose="02010609060101010101" charset="-122"/>
              </a:rPr>
              <a:t>首先完成人工合成结晶牛胰岛素</a:t>
            </a:r>
            <a:endParaRPr lang="zh-CN" altLang="en-US" b="1" dirty="0">
              <a:solidFill>
                <a:srgbClr val="FF0000"/>
              </a:solidFill>
              <a:latin typeface="黑体" panose="02010609060101010101" charset="-122"/>
              <a:ea typeface="黑体" panose="02010609060101010101" charset="-122"/>
            </a:endParaRPr>
          </a:p>
        </p:txBody>
      </p:sp>
      <p:sp>
        <p:nvSpPr>
          <p:cNvPr id="2" name="文本框 1"/>
          <p:cNvSpPr txBox="1"/>
          <p:nvPr/>
        </p:nvSpPr>
        <p:spPr>
          <a:xfrm>
            <a:off x="-15875" y="5272088"/>
            <a:ext cx="5975350" cy="521970"/>
          </a:xfrm>
          <a:prstGeom prst="rect">
            <a:avLst/>
          </a:prstGeom>
          <a:solidFill>
            <a:schemeClr val="bg1"/>
          </a:solidFill>
          <a:ln w="9525" cap="flat" cmpd="sng">
            <a:solidFill>
              <a:schemeClr val="tx1"/>
            </a:solidFill>
            <a:prstDash val="solid"/>
            <a:miter/>
            <a:headEnd type="none" w="med" len="med"/>
            <a:tailEnd type="none" w="med" len="med"/>
          </a:ln>
        </p:spPr>
        <p:txBody>
          <a:bodyPr>
            <a:spAutoFit/>
          </a:bodyPr>
          <a:p>
            <a:pPr algn="ctr"/>
            <a:r>
              <a:rPr lang="zh-CN" altLang="en-US" sz="2800" b="1" dirty="0">
                <a:latin typeface="华文中宋" panose="02010600040101010101" charset="-122"/>
                <a:ea typeface="华文中宋" panose="02010600040101010101" charset="-122"/>
              </a:rPr>
              <a:t>工业生产能力和技术水平大大提高。</a:t>
            </a:r>
            <a:endParaRPr lang="zh-CN" altLang="en-US" sz="2800" b="1" dirty="0">
              <a:latin typeface="华文中宋" panose="02010600040101010101" charset="-122"/>
              <a:ea typeface="华文中宋" panose="02010600040101010101" charset="-122"/>
            </a:endParaRPr>
          </a:p>
        </p:txBody>
      </p:sp>
      <p:sp>
        <p:nvSpPr>
          <p:cNvPr id="33" name="文本框 32"/>
          <p:cNvSpPr txBox="1"/>
          <p:nvPr/>
        </p:nvSpPr>
        <p:spPr>
          <a:xfrm>
            <a:off x="-6350" y="5795963"/>
            <a:ext cx="5975350" cy="521970"/>
          </a:xfrm>
          <a:prstGeom prst="rect">
            <a:avLst/>
          </a:prstGeom>
          <a:solidFill>
            <a:schemeClr val="bg1"/>
          </a:solidFill>
          <a:ln w="9525" cap="flat" cmpd="sng">
            <a:solidFill>
              <a:schemeClr val="tx1"/>
            </a:solidFill>
            <a:prstDash val="solid"/>
            <a:miter/>
            <a:headEnd type="none" w="med" len="med"/>
            <a:tailEnd type="none" w="med" len="med"/>
          </a:ln>
        </p:spPr>
        <p:txBody>
          <a:bodyPr>
            <a:spAutoFit/>
          </a:bodyPr>
          <a:p>
            <a:pPr algn="ctr"/>
            <a:r>
              <a:rPr lang="zh-CN" altLang="en-US" sz="2800" b="1" dirty="0">
                <a:latin typeface="华文中宋" panose="02010600040101010101" charset="-122"/>
                <a:ea typeface="华文中宋" panose="02010600040101010101" charset="-122"/>
              </a:rPr>
              <a:t>工业布局改善、门类增多。</a:t>
            </a:r>
            <a:endParaRPr lang="zh-CN" altLang="en-US" sz="2800" b="1" dirty="0">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fade">
                                      <p:cBhvr>
                                        <p:cTn id="70" dur="500"/>
                                        <p:tgtEl>
                                          <p:spTgt spid="3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fade">
                                      <p:cBhvr>
                                        <p:cTn id="76" dur="500"/>
                                        <p:tgtEl>
                                          <p:spTgt spid="2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500"/>
                                        <p:tgtEl>
                                          <p:spTgt spid="2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fade">
                                      <p:cBhvr>
                                        <p:cTn id="82" dur="500"/>
                                        <p:tgtEl>
                                          <p:spTgt spid="2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3"/>
                                        </p:tgtEl>
                                        <p:attrNameLst>
                                          <p:attrName>style.visibility</p:attrName>
                                        </p:attrNameLst>
                                      </p:cBhvr>
                                      <p:to>
                                        <p:strVal val="visible"/>
                                      </p:to>
                                    </p:set>
                                    <p:animEffect transition="in" filter="fade">
                                      <p:cBhvr>
                                        <p:cTn id="85" dur="500"/>
                                        <p:tgtEl>
                                          <p:spTgt spid="2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4"/>
                                        </p:tgtEl>
                                        <p:attrNameLst>
                                          <p:attrName>style.visibility</p:attrName>
                                        </p:attrNameLst>
                                      </p:cBhvr>
                                      <p:to>
                                        <p:strVal val="visible"/>
                                      </p:to>
                                    </p:set>
                                    <p:animEffect transition="in" filter="fade">
                                      <p:cBhvr>
                                        <p:cTn id="88" dur="500"/>
                                        <p:tgtEl>
                                          <p:spTgt spid="24"/>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3"/>
                                        </p:tgtEl>
                                        <p:attrNameLst>
                                          <p:attrName>style.visibility</p:attrName>
                                        </p:attrNameLst>
                                      </p:cBhvr>
                                      <p:to>
                                        <p:strVal val="visible"/>
                                      </p:to>
                                    </p:set>
                                    <p:animEffect transition="in" filter="fade">
                                      <p:cBhvr>
                                        <p:cTn id="93" dur="500"/>
                                        <p:tgtEl>
                                          <p:spTgt spid="33"/>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fade">
                                      <p:cBhvr>
                                        <p:cTn id="96" dur="500"/>
                                        <p:tgtEl>
                                          <p:spTgt spid="25"/>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32"/>
                                        </p:tgtEl>
                                        <p:attrNameLst>
                                          <p:attrName>style.visibility</p:attrName>
                                        </p:attrNameLst>
                                      </p:cBhvr>
                                      <p:to>
                                        <p:strVal val="visible"/>
                                      </p:to>
                                    </p:set>
                                    <p:animEffect transition="in" filter="fade">
                                      <p:cBhvr>
                                        <p:cTn id="101" dur="500"/>
                                        <p:tgtEl>
                                          <p:spTgt spid="3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31"/>
                                        </p:tgtEl>
                                        <p:attrNameLst>
                                          <p:attrName>style.visibility</p:attrName>
                                        </p:attrNameLst>
                                      </p:cBhvr>
                                      <p:to>
                                        <p:strVal val="visible"/>
                                      </p:to>
                                    </p:set>
                                    <p:animEffect transition="in" filter="fade">
                                      <p:cBhvr>
                                        <p:cTn id="10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0" grpId="0" bldLvl="0" animBg="1"/>
      <p:bldP spid="5" grpId="0" bldLvl="0" animBg="1"/>
      <p:bldP spid="12" grpId="0" bldLvl="0" animBg="1"/>
      <p:bldP spid="13" grpId="0" bldLvl="0" animBg="1"/>
      <p:bldP spid="15" grpId="0" bldLvl="0" animBg="1"/>
      <p:bldP spid="16" grpId="0" bldLvl="0" animBg="1"/>
      <p:bldP spid="17" grpId="0" bldLvl="0" animBg="1"/>
      <p:bldP spid="18" grpId="0" bldLvl="0" animBg="1"/>
      <p:bldP spid="19" grpId="0" bldLvl="0" animBg="1"/>
      <p:bldP spid="20" grpId="0" bldLvl="0" animBg="1"/>
      <p:bldP spid="21" grpId="0" bldLvl="0" animBg="1"/>
      <p:bldP spid="22" grpId="0" bldLvl="0" animBg="1"/>
      <p:bldP spid="9" grpId="0" bldLvl="0" animBg="1"/>
      <p:bldP spid="23" grpId="0" bldLvl="0" animBg="1"/>
      <p:bldP spid="24" grpId="0" bldLvl="0" animBg="1"/>
      <p:bldP spid="25" grpId="0" bldLvl="0" animBg="1"/>
      <p:bldP spid="26" grpId="0" bldLvl="0" animBg="1"/>
      <p:bldP spid="27" grpId="0" bldLvl="0" animBg="1"/>
      <p:bldP spid="28" grpId="0" bldLvl="0" animBg="1"/>
      <p:bldP spid="29" grpId="0" bldLvl="0" animBg="1"/>
      <p:bldP spid="30" grpId="0" bldLvl="0" animBg="1"/>
      <p:bldP spid="31" grpId="0" bldLvl="0" animBg="1"/>
      <p:bldP spid="32" grpId="0" bldLvl="0" animBg="1"/>
      <p:bldP spid="2" grpId="0" bldLvl="0" animBg="1"/>
      <p:bldP spid="33" grpId="0" bldLvl="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4" name="文本框 1"/>
          <p:cNvSpPr txBox="1"/>
          <p:nvPr/>
        </p:nvSpPr>
        <p:spPr>
          <a:xfrm>
            <a:off x="5246688" y="2559050"/>
            <a:ext cx="6945312" cy="953135"/>
          </a:xfrm>
          <a:prstGeom prst="rect">
            <a:avLst/>
          </a:prstGeom>
          <a:noFill/>
          <a:ln w="9525">
            <a:noFill/>
          </a:ln>
        </p:spPr>
        <p:txBody>
          <a:bodyPr>
            <a:spAutoFit/>
          </a:bodyPr>
          <a:p>
            <a:r>
              <a:rPr lang="zh-CN" altLang="en-US" sz="2800" b="1" dirty="0">
                <a:solidFill>
                  <a:srgbClr val="0000FF"/>
                </a:solidFill>
                <a:latin typeface="华文中宋" panose="02010600040101010101" charset="-122"/>
                <a:ea typeface="华文中宋" panose="02010600040101010101" charset="-122"/>
                <a:cs typeface="华文中宋" panose="02010600040101010101" charset="-122"/>
              </a:rPr>
              <a:t>   对比不同时期的建设成就示意图，概括此时国民经济的面貌发生了怎样的变化？</a:t>
            </a:r>
            <a:endParaRPr lang="zh-CN" altLang="en-US" sz="2800" b="1" dirty="0">
              <a:solidFill>
                <a:srgbClr val="0000FF"/>
              </a:solidFill>
              <a:latin typeface="华文中宋" panose="02010600040101010101" charset="-122"/>
              <a:ea typeface="华文中宋" panose="02010600040101010101" charset="-122"/>
              <a:cs typeface="华文中宋" panose="02010600040101010101" charset="-122"/>
            </a:endParaRPr>
          </a:p>
        </p:txBody>
      </p:sp>
      <p:sp>
        <p:nvSpPr>
          <p:cNvPr id="8" name="文本框 7"/>
          <p:cNvSpPr txBox="1"/>
          <p:nvPr/>
        </p:nvSpPr>
        <p:spPr>
          <a:xfrm>
            <a:off x="5378450" y="4251325"/>
            <a:ext cx="6251575" cy="1568450"/>
          </a:xfrm>
          <a:prstGeom prst="rect">
            <a:avLst/>
          </a:prstGeom>
          <a:noFill/>
          <a:ln w="9525">
            <a:noFill/>
          </a:ln>
        </p:spPr>
        <p:txBody>
          <a:bodyPr>
            <a:spAutoFit/>
          </a:bodyPr>
          <a:p>
            <a:r>
              <a:rPr lang="zh-CN" altLang="en-US" sz="3200" b="1" dirty="0">
                <a:latin typeface="华文中宋" panose="02010600040101010101" charset="-122"/>
                <a:ea typeface="华文中宋" panose="02010600040101010101" charset="-122"/>
                <a:cs typeface="华文中宋" panose="02010600040101010101" charset="-122"/>
              </a:rPr>
              <a:t>   我国初步形成了比较完整的工业化体系和国民经济体系，为现代化建设打下了坚实的基础。</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25605" name="矩形 1"/>
          <p:cNvSpPr/>
          <p:nvPr/>
        </p:nvSpPr>
        <p:spPr>
          <a:xfrm>
            <a:off x="5246688" y="904875"/>
            <a:ext cx="6572250" cy="1383665"/>
          </a:xfrm>
          <a:prstGeom prst="rect">
            <a:avLst/>
          </a:prstGeom>
          <a:noFill/>
          <a:ln w="9525">
            <a:noFill/>
          </a:ln>
        </p:spPr>
        <p:txBody>
          <a:bodyPr>
            <a:spAutoFit/>
          </a:bodyPr>
          <a:p>
            <a:r>
              <a:rPr lang="zh-CN" altLang="en-US" sz="2800" b="1" dirty="0">
                <a:latin typeface="华文中宋" panose="02010600040101010101" charset="-122"/>
                <a:ea typeface="华文中宋" panose="02010600040101010101" charset="-122"/>
                <a:cs typeface="华文中宋" panose="02010600040101010101" charset="-122"/>
              </a:rPr>
              <a:t>    到</a:t>
            </a:r>
            <a:r>
              <a:rPr lang="en-US" altLang="zh-CN" sz="2800" b="1" dirty="0">
                <a:latin typeface="华文中宋" panose="02010600040101010101" charset="-122"/>
                <a:ea typeface="华文中宋" panose="02010600040101010101" charset="-122"/>
                <a:cs typeface="华文中宋" panose="02010600040101010101" charset="-122"/>
              </a:rPr>
              <a:t>1957</a:t>
            </a:r>
            <a:r>
              <a:rPr lang="zh-CN" altLang="en-US" sz="2800" b="1" dirty="0">
                <a:latin typeface="华文中宋" panose="02010600040101010101" charset="-122"/>
                <a:ea typeface="华文中宋" panose="02010600040101010101" charset="-122"/>
                <a:cs typeface="华文中宋" panose="02010600040101010101" charset="-122"/>
              </a:rPr>
              <a:t>年底</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我国开始改变工业落后的面貌，向社会主义工业化迈进。</a:t>
            </a:r>
            <a:endParaRPr lang="en-US" altLang="zh-CN" sz="2800" b="1" dirty="0">
              <a:latin typeface="华文中宋" panose="02010600040101010101" charset="-122"/>
              <a:ea typeface="华文中宋" panose="02010600040101010101" charset="-122"/>
              <a:cs typeface="华文中宋" panose="02010600040101010101" charset="-122"/>
            </a:endParaRPr>
          </a:p>
          <a:p>
            <a:r>
              <a:rPr lang="en-US" altLang="zh-CN" sz="2800" b="1" dirty="0">
                <a:latin typeface="华文中宋" panose="02010600040101010101" charset="-122"/>
                <a:ea typeface="华文中宋" panose="02010600040101010101" charset="-122"/>
                <a:cs typeface="华文中宋" panose="02010600040101010101" charset="-122"/>
              </a:rPr>
              <a:t>  ——《</a:t>
            </a:r>
            <a:r>
              <a:rPr lang="zh-CN" altLang="en-US" sz="2800" b="1" dirty="0">
                <a:latin typeface="华文中宋" panose="02010600040101010101" charset="-122"/>
                <a:ea typeface="华文中宋" panose="02010600040101010101" charset="-122"/>
                <a:cs typeface="华文中宋" panose="02010600040101010101" charset="-122"/>
              </a:rPr>
              <a:t>中国历史 八年级 下册</a:t>
            </a:r>
            <a:r>
              <a:rPr lang="en-US" altLang="zh-CN" sz="2800" b="1" dirty="0">
                <a:latin typeface="华文中宋" panose="02010600040101010101" charset="-122"/>
                <a:ea typeface="华文中宋" panose="02010600040101010101" charset="-122"/>
                <a:cs typeface="华文中宋" panose="02010600040101010101" charset="-122"/>
              </a:rPr>
              <a:t>》P20</a:t>
            </a:r>
            <a:endParaRPr lang="zh-CN" altLang="en-US" sz="2800" b="1" dirty="0">
              <a:latin typeface="华文中宋" panose="02010600040101010101" charset="-122"/>
              <a:ea typeface="华文中宋" panose="02010600040101010101" charset="-122"/>
              <a:cs typeface="华文中宋" panose="02010600040101010101" charset="-122"/>
            </a:endParaRPr>
          </a:p>
        </p:txBody>
      </p:sp>
      <p:pic>
        <p:nvPicPr>
          <p:cNvPr id="25606" name="图片 1"/>
          <p:cNvPicPr>
            <a:picLocks noChangeAspect="1"/>
          </p:cNvPicPr>
          <p:nvPr/>
        </p:nvPicPr>
        <p:blipFill>
          <a:blip r:embed="rId1"/>
          <a:stretch>
            <a:fillRect/>
          </a:stretch>
        </p:blipFill>
        <p:spPr>
          <a:xfrm>
            <a:off x="0" y="769938"/>
            <a:ext cx="5057775" cy="3041650"/>
          </a:xfrm>
          <a:prstGeom prst="rect">
            <a:avLst/>
          </a:prstGeom>
          <a:noFill/>
          <a:ln w="9525">
            <a:noFill/>
          </a:ln>
        </p:spPr>
      </p:pic>
      <p:pic>
        <p:nvPicPr>
          <p:cNvPr id="26631" name="图片 2"/>
          <p:cNvPicPr>
            <a:picLocks noChangeAspect="1"/>
          </p:cNvPicPr>
          <p:nvPr/>
        </p:nvPicPr>
        <p:blipFill>
          <a:blip r:embed="rId2"/>
          <a:stretch>
            <a:fillRect/>
          </a:stretch>
        </p:blipFill>
        <p:spPr>
          <a:xfrm>
            <a:off x="73025" y="3811588"/>
            <a:ext cx="4984750" cy="3046412"/>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31"/>
                                        </p:tgtEl>
                                        <p:attrNameLst>
                                          <p:attrName>style.visibility</p:attrName>
                                        </p:attrNameLst>
                                      </p:cBhvr>
                                      <p:to>
                                        <p:strVal val="visible"/>
                                      </p:to>
                                    </p:set>
                                    <p:animEffect transition="in" filter="fade">
                                      <p:cBhvr>
                                        <p:cTn id="7" dur="500"/>
                                        <p:tgtEl>
                                          <p:spTgt spid="266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604"/>
                                        </p:tgtEl>
                                        <p:attrNameLst>
                                          <p:attrName>style.visibility</p:attrName>
                                        </p:attrNameLst>
                                      </p:cBhvr>
                                      <p:to>
                                        <p:strVal val="visible"/>
                                      </p:to>
                                    </p:set>
                                    <p:animEffect transition="in" filter="fade">
                                      <p:cBhvr>
                                        <p:cTn id="12" dur="500"/>
                                        <p:tgtEl>
                                          <p:spTgt spid="2560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137785" y="2748280"/>
            <a:ext cx="621792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4400" dirty="0" smtClean="0">
                <a:solidFill>
                  <a:schemeClr val="tx1"/>
                </a:solidFill>
                <a:latin typeface="华文中宋" panose="02010600040101010101" charset="-122"/>
                <a:ea typeface="华文中宋" panose="02010600040101010101" charset="-122"/>
              </a:rPr>
              <a:t>在探索中曲折前进</a:t>
            </a:r>
            <a:endParaRPr lang="en-US" altLang="zh-CN" sz="4400" dirty="0" smtClean="0">
              <a:solidFill>
                <a:schemeClr val="tx1"/>
              </a:solidFill>
              <a:latin typeface="华文中宋" panose="02010600040101010101" charset="-122"/>
              <a:ea typeface="华文中宋" panose="02010600040101010101" charset="-122"/>
            </a:endParaRPr>
          </a:p>
        </p:txBody>
      </p:sp>
      <p:sp>
        <p:nvSpPr>
          <p:cNvPr id="10" name="文本框 9"/>
          <p:cNvSpPr txBox="1"/>
          <p:nvPr/>
        </p:nvSpPr>
        <p:spPr>
          <a:xfrm>
            <a:off x="2961640" y="2406015"/>
            <a:ext cx="1805940" cy="1137920"/>
          </a:xfrm>
          <a:prstGeom prst="rect">
            <a:avLst/>
          </a:prstGeom>
          <a:noFill/>
        </p:spPr>
        <p:txBody>
          <a:bodyPr wrap="square" lIns="68580" tIns="34290" rIns="68580" bIns="34290" rtlCol="0">
            <a:spAutoFit/>
          </a:bodyPr>
          <a:lstStyle/>
          <a:p>
            <a:pPr algn="l">
              <a:lnSpc>
                <a:spcPct val="130000"/>
              </a:lnSpc>
            </a:pPr>
            <a:r>
              <a:rPr lang="en-US" altLang="zh-CN" sz="5400" dirty="0">
                <a:solidFill>
                  <a:schemeClr val="bg1"/>
                </a:solidFill>
                <a:latin typeface="华文中宋" panose="02010600040101010101" charset="-122"/>
                <a:ea typeface="华文中宋" panose="02010600040101010101" charset="-122"/>
              </a:rPr>
              <a:t>01</a:t>
            </a:r>
            <a:endParaRPr lang="en-US" altLang="zh-CN" sz="5400" dirty="0">
              <a:solidFill>
                <a:schemeClr val="bg1"/>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cxnSp>
        <p:nvCxnSpPr>
          <p:cNvPr id="4" name="直接连接符 3"/>
          <p:cNvCxnSpPr>
            <a:stCxn id="3" idx="3"/>
          </p:cNvCxnSpPr>
          <p:nvPr/>
        </p:nvCxnSpPr>
        <p:spPr>
          <a:xfrm flipV="1">
            <a:off x="3093720" y="594407"/>
            <a:ext cx="1647276" cy="4716"/>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grpSp>
        <p:nvGrpSpPr>
          <p:cNvPr id="13" name="组合 12"/>
          <p:cNvGrpSpPr/>
          <p:nvPr/>
        </p:nvGrpSpPr>
        <p:grpSpPr>
          <a:xfrm>
            <a:off x="4435046" y="1777841"/>
            <a:ext cx="2651193" cy="2547460"/>
            <a:chOff x="7107209" y="2283798"/>
            <a:chExt cx="2651193" cy="2614262"/>
          </a:xfrm>
        </p:grpSpPr>
        <p:pic>
          <p:nvPicPr>
            <p:cNvPr id="12" name="图片 11"/>
            <p:cNvPicPr>
              <a:picLocks noChangeAspect="1"/>
            </p:cNvPicPr>
            <p:nvPr/>
          </p:nvPicPr>
          <p:blipFill>
            <a:blip r:embed="rId1"/>
            <a:stretch>
              <a:fillRect/>
            </a:stretch>
          </p:blipFill>
          <p:spPr>
            <a:xfrm>
              <a:off x="7280064" y="2418319"/>
              <a:ext cx="2414225" cy="2421648"/>
            </a:xfrm>
            <a:prstGeom prst="ellipse">
              <a:avLst/>
            </a:prstGeom>
            <a:ln>
              <a:noFill/>
            </a:ln>
            <a:effectLst>
              <a:softEdge rad="112500"/>
            </a:effectLst>
          </p:spPr>
        </p:pic>
        <p:sp>
          <p:nvSpPr>
            <p:cNvPr id="14" name="同心圆 13"/>
            <p:cNvSpPr/>
            <p:nvPr/>
          </p:nvSpPr>
          <p:spPr>
            <a:xfrm>
              <a:off x="7107209" y="2283798"/>
              <a:ext cx="2651193" cy="2614262"/>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grpSp>
      <p:grpSp>
        <p:nvGrpSpPr>
          <p:cNvPr id="22" name="组合 21"/>
          <p:cNvGrpSpPr/>
          <p:nvPr/>
        </p:nvGrpSpPr>
        <p:grpSpPr>
          <a:xfrm>
            <a:off x="8314380" y="1102361"/>
            <a:ext cx="2980614" cy="2784093"/>
            <a:chOff x="9312812" y="2074862"/>
            <a:chExt cx="2539203" cy="2315414"/>
          </a:xfrm>
        </p:grpSpPr>
        <p:pic>
          <p:nvPicPr>
            <p:cNvPr id="17" name="图片 16"/>
            <p:cNvPicPr>
              <a:picLocks noChangeAspect="1"/>
            </p:cNvPicPr>
            <p:nvPr/>
          </p:nvPicPr>
          <p:blipFill>
            <a:blip r:embed="rId2"/>
            <a:stretch>
              <a:fillRect/>
            </a:stretch>
          </p:blipFill>
          <p:spPr>
            <a:xfrm>
              <a:off x="9407096" y="2290978"/>
              <a:ext cx="2444919" cy="2099298"/>
            </a:xfrm>
            <a:prstGeom prst="ellipse">
              <a:avLst/>
            </a:prstGeom>
            <a:ln>
              <a:noFill/>
            </a:ln>
            <a:effectLst>
              <a:softEdge rad="112500"/>
            </a:effectLst>
          </p:spPr>
        </p:pic>
        <p:sp>
          <p:nvSpPr>
            <p:cNvPr id="15" name="同心圆 14"/>
            <p:cNvSpPr/>
            <p:nvPr/>
          </p:nvSpPr>
          <p:spPr>
            <a:xfrm>
              <a:off x="9312812" y="2074862"/>
              <a:ext cx="2531526" cy="2272054"/>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grpSp>
      <p:grpSp>
        <p:nvGrpSpPr>
          <p:cNvPr id="11" name="组合 10"/>
          <p:cNvGrpSpPr/>
          <p:nvPr/>
        </p:nvGrpSpPr>
        <p:grpSpPr>
          <a:xfrm>
            <a:off x="663456" y="2344753"/>
            <a:ext cx="2543449" cy="2369933"/>
            <a:chOff x="4898361" y="2074862"/>
            <a:chExt cx="2543449" cy="2369933"/>
          </a:xfrm>
        </p:grpSpPr>
        <p:pic>
          <p:nvPicPr>
            <p:cNvPr id="9" name="图片 8"/>
            <p:cNvPicPr>
              <a:picLocks noChangeAspect="1"/>
            </p:cNvPicPr>
            <p:nvPr/>
          </p:nvPicPr>
          <p:blipFill>
            <a:blip r:embed="rId3"/>
            <a:stretch>
              <a:fillRect/>
            </a:stretch>
          </p:blipFill>
          <p:spPr>
            <a:xfrm>
              <a:off x="4958262" y="2345497"/>
              <a:ext cx="2263208" cy="2099298"/>
            </a:xfrm>
            <a:prstGeom prst="ellipse">
              <a:avLst/>
            </a:prstGeom>
            <a:ln>
              <a:noFill/>
            </a:ln>
            <a:effectLst>
              <a:softEdge rad="112500"/>
            </a:effectLst>
          </p:spPr>
        </p:pic>
        <p:sp>
          <p:nvSpPr>
            <p:cNvPr id="10" name="同心圆 9"/>
            <p:cNvSpPr/>
            <p:nvPr/>
          </p:nvSpPr>
          <p:spPr>
            <a:xfrm>
              <a:off x="4898361" y="2074862"/>
              <a:ext cx="2543449" cy="2341450"/>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grpSp>
      <p:sp>
        <p:nvSpPr>
          <p:cNvPr id="28" name="Rectangle 20"/>
          <p:cNvSpPr>
            <a:spLocks noChangeArrowheads="1"/>
          </p:cNvSpPr>
          <p:nvPr/>
        </p:nvSpPr>
        <p:spPr bwMode="auto">
          <a:xfrm>
            <a:off x="7953904" y="594407"/>
            <a:ext cx="287450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党的好干部</a:t>
            </a:r>
            <a:r>
              <a:rPr kumimoji="0" lang="en-US" altLang="zh-CN"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 </a:t>
            </a:r>
            <a:endPar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endParaRPr>
          </a:p>
        </p:txBody>
      </p:sp>
      <p:sp>
        <p:nvSpPr>
          <p:cNvPr id="29" name="Rectangle 21"/>
          <p:cNvSpPr>
            <a:spLocks noChangeArrowheads="1"/>
          </p:cNvSpPr>
          <p:nvPr/>
        </p:nvSpPr>
        <p:spPr bwMode="auto">
          <a:xfrm>
            <a:off x="404911" y="4764898"/>
            <a:ext cx="2801994"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大庆石油工人“铁人”</a:t>
            </a:r>
            <a:r>
              <a:rPr kumimoji="0" lang="en-US" altLang="zh-CN"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  </a:t>
            </a: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 </a:t>
            </a:r>
            <a:endPar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endParaRPr>
          </a:p>
        </p:txBody>
      </p:sp>
      <p:sp>
        <p:nvSpPr>
          <p:cNvPr id="30" name="Rectangle 23"/>
          <p:cNvSpPr>
            <a:spLocks noChangeArrowheads="1"/>
          </p:cNvSpPr>
          <p:nvPr/>
        </p:nvSpPr>
        <p:spPr bwMode="auto">
          <a:xfrm>
            <a:off x="3206905" y="1191531"/>
            <a:ext cx="332975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解放军好战士</a:t>
            </a:r>
            <a:r>
              <a:rPr kumimoji="0" lang="en-US" altLang="zh-CN"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rPr>
              <a:t>  </a:t>
            </a:r>
            <a:endParaRPr kumimoji="0" lang="zh-CN" altLang="en-US" sz="2800" b="1" i="0" u="none" strike="noStrike" kern="1200" cap="none" spc="0" normalizeH="0" baseline="0" noProof="0" dirty="0" smtClean="0">
              <a:ln>
                <a:noFill/>
              </a:ln>
              <a:solidFill>
                <a:srgbClr val="333300"/>
              </a:solidFill>
              <a:effectLst/>
              <a:uLnTx/>
              <a:uFillTx/>
              <a:latin typeface="微软雅黑" panose="020B0503020204020204" charset="-122"/>
              <a:ea typeface="微软雅黑" panose="020B0503020204020204" charset="-122"/>
              <a:cs typeface="+mn-cs"/>
            </a:endParaRPr>
          </a:p>
        </p:txBody>
      </p:sp>
      <p:sp>
        <p:nvSpPr>
          <p:cNvPr id="31" name="矩形 30"/>
          <p:cNvSpPr/>
          <p:nvPr/>
        </p:nvSpPr>
        <p:spPr>
          <a:xfrm>
            <a:off x="10550975" y="594407"/>
            <a:ext cx="1266693"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焦裕禄</a:t>
            </a:r>
            <a:endParaRPr kumimoji="0" lang="zh-CN" altLang="en-US" sz="18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2" name="矩形 31"/>
          <p:cNvSpPr/>
          <p:nvPr/>
        </p:nvSpPr>
        <p:spPr>
          <a:xfrm>
            <a:off x="2681852" y="5230222"/>
            <a:ext cx="1266693"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王进喜</a:t>
            </a:r>
            <a:endParaRPr kumimoji="0" lang="zh-CN" altLang="en-US" sz="18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3" name="矩形 32"/>
          <p:cNvSpPr/>
          <p:nvPr/>
        </p:nvSpPr>
        <p:spPr>
          <a:xfrm>
            <a:off x="6223188" y="1134923"/>
            <a:ext cx="1127232" cy="584775"/>
          </a:xfrm>
          <a:prstGeom prst="rect">
            <a:avLst/>
          </a:prstGeom>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雷锋 </a:t>
            </a:r>
            <a:endParaRPr kumimoji="0" lang="zh-CN" altLang="en-US" sz="32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4" name="矩形 33"/>
          <p:cNvSpPr/>
          <p:nvPr/>
        </p:nvSpPr>
        <p:spPr>
          <a:xfrm>
            <a:off x="396875" y="98425"/>
            <a:ext cx="2696845"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300" b="1" i="0" u="none" strike="noStrike" kern="1200" cap="none" spc="0" normalizeH="0" baseline="0" noProof="0" dirty="0" smtClean="0">
                <a:ln>
                  <a:noFill/>
                </a:ln>
                <a:solidFill>
                  <a:prstClr val="black">
                    <a:lumMod val="65000"/>
                    <a:lumOff val="35000"/>
                  </a:prstClr>
                </a:solidFill>
                <a:effectLst/>
                <a:uLnTx/>
                <a:uFillTx/>
                <a:latin typeface="华文中宋" panose="02010600040101010101" charset="-122"/>
                <a:ea typeface="华文中宋" panose="02010600040101010101" charset="-122"/>
                <a:cs typeface="+mn-cs"/>
              </a:rPr>
              <a:t>模范人物         </a:t>
            </a:r>
            <a:endParaRPr kumimoji="0" lang="zh-CN" altLang="en-US" sz="2300" b="1" i="0" u="none" strike="noStrike" kern="1200" cap="none" spc="0" normalizeH="0" baseline="0" noProof="0" dirty="0" smtClean="0">
              <a:ln>
                <a:noFill/>
              </a:ln>
              <a:solidFill>
                <a:prstClr val="black">
                  <a:lumMod val="65000"/>
                  <a:lumOff val="35000"/>
                </a:prstClr>
              </a:solidFill>
              <a:effectLst/>
              <a:uLnTx/>
              <a:uFillTx/>
              <a:latin typeface="华文中宋" panose="02010600040101010101" charset="-122"/>
              <a:ea typeface="华文中宋" panose="02010600040101010101" charset="-122"/>
              <a:cs typeface="+mn-cs"/>
            </a:endParaRPr>
          </a:p>
        </p:txBody>
      </p:sp>
      <p:sp>
        <p:nvSpPr>
          <p:cNvPr id="2" name="文本框 1"/>
          <p:cNvSpPr txBox="1"/>
          <p:nvPr/>
        </p:nvSpPr>
        <p:spPr>
          <a:xfrm>
            <a:off x="20955" y="5833110"/>
            <a:ext cx="3927475" cy="953135"/>
          </a:xfrm>
          <a:prstGeom prst="rect">
            <a:avLst/>
          </a:prstGeom>
          <a:noFill/>
        </p:spPr>
        <p:txBody>
          <a:bodyPr wrap="square" rtlCol="0">
            <a:spAutoFit/>
          </a:bodyPr>
          <a:p>
            <a:pPr algn="ctr"/>
            <a:r>
              <a:rPr lang="zh-CN" altLang="en-US" sz="2800" b="1">
                <a:latin typeface="华文中宋" panose="02010600040101010101" charset="-122"/>
                <a:ea typeface="华文中宋" panose="02010600040101010101" charset="-122"/>
                <a:cs typeface="华文中宋" panose="02010600040101010101" charset="-122"/>
              </a:rPr>
              <a:t>艰苦创业</a:t>
            </a:r>
            <a:endParaRPr lang="zh-CN" altLang="en-US" sz="2800" b="1">
              <a:latin typeface="华文中宋" panose="02010600040101010101" charset="-122"/>
              <a:ea typeface="华文中宋" panose="02010600040101010101" charset="-122"/>
              <a:cs typeface="华文中宋" panose="02010600040101010101" charset="-122"/>
            </a:endParaRPr>
          </a:p>
          <a:p>
            <a:pPr algn="ctr"/>
            <a:r>
              <a:rPr lang="en-US" altLang="zh-CN" sz="2800" b="1">
                <a:latin typeface="华文中宋" panose="02010600040101010101" charset="-122"/>
                <a:ea typeface="华文中宋" panose="02010600040101010101" charset="-122"/>
                <a:cs typeface="华文中宋" panose="02010600040101010101" charset="-122"/>
              </a:rPr>
              <a:t>“</a:t>
            </a:r>
            <a:r>
              <a:rPr lang="zh-CN" altLang="en-US" sz="2800" b="1">
                <a:latin typeface="华文中宋" panose="02010600040101010101" charset="-122"/>
                <a:ea typeface="华文中宋" panose="02010600040101010101" charset="-122"/>
                <a:cs typeface="华文中宋" panose="02010600040101010101" charset="-122"/>
              </a:rPr>
              <a:t>铁人</a:t>
            </a:r>
            <a:r>
              <a:rPr lang="en-US" altLang="zh-CN" sz="2800" b="1">
                <a:latin typeface="华文中宋" panose="02010600040101010101" charset="-122"/>
                <a:ea typeface="华文中宋" panose="02010600040101010101" charset="-122"/>
                <a:cs typeface="华文中宋" panose="02010600040101010101" charset="-122"/>
              </a:rPr>
              <a:t>”</a:t>
            </a:r>
            <a:r>
              <a:rPr lang="zh-CN" altLang="en-US" sz="2800" b="1">
                <a:latin typeface="华文中宋" panose="02010600040101010101" charset="-122"/>
                <a:ea typeface="华文中宋" panose="02010600040101010101" charset="-122"/>
                <a:cs typeface="华文中宋" panose="02010600040101010101" charset="-122"/>
              </a:rPr>
              <a:t>精神</a:t>
            </a:r>
            <a:endParaRPr lang="zh-CN" altLang="en-US" sz="2800" b="1">
              <a:latin typeface="华文中宋" panose="02010600040101010101" charset="-122"/>
              <a:ea typeface="华文中宋" panose="02010600040101010101" charset="-122"/>
              <a:cs typeface="华文中宋" panose="02010600040101010101" charset="-122"/>
            </a:endParaRPr>
          </a:p>
        </p:txBody>
      </p:sp>
      <p:sp>
        <p:nvSpPr>
          <p:cNvPr id="7" name="文本框 6"/>
          <p:cNvSpPr txBox="1"/>
          <p:nvPr/>
        </p:nvSpPr>
        <p:spPr>
          <a:xfrm>
            <a:off x="3948430" y="4325620"/>
            <a:ext cx="3927475" cy="953135"/>
          </a:xfrm>
          <a:prstGeom prst="rect">
            <a:avLst/>
          </a:prstGeom>
          <a:noFill/>
        </p:spPr>
        <p:txBody>
          <a:bodyPr wrap="square" rtlCol="0">
            <a:spAutoFit/>
          </a:bodyPr>
          <a:p>
            <a:pPr algn="ctr"/>
            <a:r>
              <a:rPr lang="zh-CN" sz="2800" b="1">
                <a:latin typeface="华文中宋" panose="02010600040101010101" charset="-122"/>
                <a:ea typeface="华文中宋" panose="02010600040101010101" charset="-122"/>
                <a:cs typeface="华文中宋" panose="02010600040101010101" charset="-122"/>
              </a:rPr>
              <a:t>助人为乐</a:t>
            </a:r>
            <a:endParaRPr lang="zh-CN" sz="2800" b="1">
              <a:latin typeface="华文中宋" panose="02010600040101010101" charset="-122"/>
              <a:ea typeface="华文中宋" panose="02010600040101010101" charset="-122"/>
              <a:cs typeface="华文中宋" panose="02010600040101010101" charset="-122"/>
            </a:endParaRPr>
          </a:p>
          <a:p>
            <a:pPr algn="ctr"/>
            <a:r>
              <a:rPr lang="zh-CN" sz="2800" b="1">
                <a:latin typeface="华文中宋" panose="02010600040101010101" charset="-122"/>
                <a:ea typeface="华文中宋" panose="02010600040101010101" charset="-122"/>
                <a:cs typeface="华文中宋" panose="02010600040101010101" charset="-122"/>
              </a:rPr>
              <a:t>爱国爱民</a:t>
            </a:r>
            <a:endParaRPr lang="zh-CN" sz="2800" b="1">
              <a:latin typeface="华文中宋" panose="02010600040101010101" charset="-122"/>
              <a:ea typeface="华文中宋" panose="02010600040101010101" charset="-122"/>
              <a:cs typeface="华文中宋" panose="02010600040101010101" charset="-122"/>
            </a:endParaRPr>
          </a:p>
        </p:txBody>
      </p:sp>
      <p:sp>
        <p:nvSpPr>
          <p:cNvPr id="8" name="文本框 7"/>
          <p:cNvSpPr txBox="1"/>
          <p:nvPr/>
        </p:nvSpPr>
        <p:spPr>
          <a:xfrm>
            <a:off x="8248650" y="4325620"/>
            <a:ext cx="3927475" cy="953135"/>
          </a:xfrm>
          <a:prstGeom prst="rect">
            <a:avLst/>
          </a:prstGeom>
          <a:noFill/>
        </p:spPr>
        <p:txBody>
          <a:bodyPr wrap="square" rtlCol="0">
            <a:spAutoFit/>
          </a:bodyPr>
          <a:p>
            <a:pPr algn="ctr"/>
            <a:r>
              <a:rPr lang="zh-CN" altLang="en-US" sz="2800" b="1" dirty="0">
                <a:solidFill>
                  <a:schemeClr val="tx1"/>
                </a:solidFill>
                <a:latin typeface="华文中宋" panose="02010600040101010101" charset="-122"/>
                <a:ea typeface="华文中宋" panose="02010600040101010101" charset="-122"/>
                <a:sym typeface="+mn-ea"/>
              </a:rPr>
              <a:t>热爱人民</a:t>
            </a:r>
            <a:endParaRPr lang="zh-CN" altLang="en-US" sz="2800" b="1" dirty="0">
              <a:solidFill>
                <a:schemeClr val="tx1"/>
              </a:solidFill>
              <a:latin typeface="华文中宋" panose="02010600040101010101" charset="-122"/>
              <a:ea typeface="华文中宋" panose="02010600040101010101" charset="-122"/>
              <a:sym typeface="+mn-ea"/>
            </a:endParaRPr>
          </a:p>
          <a:p>
            <a:pPr algn="ctr"/>
            <a:r>
              <a:rPr lang="zh-CN" altLang="en-US" sz="2800" b="1" dirty="0">
                <a:solidFill>
                  <a:schemeClr val="tx1"/>
                </a:solidFill>
                <a:latin typeface="华文中宋" panose="02010600040101010101" charset="-122"/>
                <a:ea typeface="华文中宋" panose="02010600040101010101" charset="-122"/>
                <a:sym typeface="+mn-ea"/>
              </a:rPr>
              <a:t>鞠躬尽瘁</a:t>
            </a:r>
            <a:endParaRPr lang="zh-CN" altLang="en-US" sz="2800" b="1" dirty="0">
              <a:solidFill>
                <a:schemeClr val="tx1"/>
              </a:solidFill>
              <a:latin typeface="华文中宋" panose="02010600040101010101" charset="-122"/>
              <a:ea typeface="华文中宋" panose="02010600040101010101" charset="-122"/>
              <a:cs typeface="华文中宋" panose="02010600040101010101" charset="-122"/>
              <a:sym typeface="+mn-ea"/>
            </a:endParaRPr>
          </a:p>
        </p:txBody>
      </p:sp>
      <p:sp>
        <p:nvSpPr>
          <p:cNvPr id="27659" name="文本框 9"/>
          <p:cNvSpPr txBox="1"/>
          <p:nvPr/>
        </p:nvSpPr>
        <p:spPr>
          <a:xfrm>
            <a:off x="4434840" y="5402580"/>
            <a:ext cx="8082915" cy="1383665"/>
          </a:xfrm>
          <a:prstGeom prst="rect">
            <a:avLst/>
          </a:prstGeom>
          <a:solidFill>
            <a:schemeClr val="bg2"/>
          </a:solidFill>
          <a:ln w="9525">
            <a:noFill/>
          </a:ln>
        </p:spPr>
        <p:txBody>
          <a:bodyPr wrap="square" anchor="t">
            <a:spAutoFit/>
          </a:bodyPr>
          <a:p>
            <a:pPr eaLnBrk="0" hangingPunct="0"/>
            <a:r>
              <a:rPr lang="en-US" altLang="zh-CN" sz="2800" b="1" dirty="0">
                <a:solidFill>
                  <a:schemeClr val="tx1"/>
                </a:solidFill>
                <a:latin typeface="华文中宋" panose="02010600040101010101" charset="-122"/>
                <a:ea typeface="华文中宋" panose="02010600040101010101" charset="-122"/>
                <a:sym typeface="+mn-ea"/>
              </a:rPr>
              <a:t>①</a:t>
            </a:r>
            <a:r>
              <a:rPr lang="zh-CN" altLang="en-US" sz="2800" b="1" dirty="0">
                <a:solidFill>
                  <a:srgbClr val="FF0000"/>
                </a:solidFill>
                <a:latin typeface="华文中宋" panose="02010600040101010101" charset="-122"/>
                <a:ea typeface="华文中宋" panose="02010600040101010101" charset="-122"/>
                <a:sym typeface="+mn-ea"/>
              </a:rPr>
              <a:t>爱国主义</a:t>
            </a:r>
            <a:r>
              <a:rPr lang="zh-CN" altLang="en-US" sz="2800" b="1" dirty="0">
                <a:solidFill>
                  <a:schemeClr val="tx1"/>
                </a:solidFill>
                <a:latin typeface="华文中宋" panose="02010600040101010101" charset="-122"/>
                <a:ea typeface="华文中宋" panose="02010600040101010101" charset="-122"/>
                <a:sym typeface="+mn-ea"/>
              </a:rPr>
              <a:t>精神</a:t>
            </a:r>
            <a:endParaRPr lang="zh-CN" altLang="en-US" sz="2800" b="1" dirty="0">
              <a:solidFill>
                <a:schemeClr val="tx1"/>
              </a:solidFill>
              <a:latin typeface="华文中宋" panose="02010600040101010101" charset="-122"/>
              <a:ea typeface="华文中宋" panose="02010600040101010101" charset="-122"/>
              <a:sym typeface="+mn-ea"/>
            </a:endParaRPr>
          </a:p>
          <a:p>
            <a:pPr eaLnBrk="0" hangingPunct="0"/>
            <a:r>
              <a:rPr lang="en-US" altLang="zh-CN" sz="2800" b="1" dirty="0">
                <a:solidFill>
                  <a:schemeClr val="tx1"/>
                </a:solidFill>
                <a:latin typeface="华文中宋" panose="02010600040101010101" charset="-122"/>
                <a:ea typeface="华文中宋" panose="02010600040101010101" charset="-122"/>
                <a:sym typeface="+mn-ea"/>
              </a:rPr>
              <a:t>②</a:t>
            </a:r>
            <a:r>
              <a:rPr lang="zh-CN" altLang="en-US" sz="2800" b="1" dirty="0">
                <a:solidFill>
                  <a:schemeClr val="tx1"/>
                </a:solidFill>
                <a:latin typeface="华文中宋" panose="02010600040101010101" charset="-122"/>
                <a:ea typeface="华文中宋" panose="02010600040101010101" charset="-122"/>
                <a:sym typeface="+mn-ea"/>
              </a:rPr>
              <a:t>为社会主义</a:t>
            </a:r>
            <a:r>
              <a:rPr lang="zh-CN" altLang="en-US" sz="2800" b="1" dirty="0">
                <a:solidFill>
                  <a:srgbClr val="FF0000"/>
                </a:solidFill>
                <a:latin typeface="华文中宋" panose="02010600040101010101" charset="-122"/>
                <a:ea typeface="华文中宋" panose="02010600040101010101" charset="-122"/>
                <a:sym typeface="+mn-ea"/>
              </a:rPr>
              <a:t>艰苦奋斗</a:t>
            </a:r>
            <a:r>
              <a:rPr lang="zh-CN" altLang="en-US" sz="2800" b="1" dirty="0">
                <a:solidFill>
                  <a:schemeClr val="tx1"/>
                </a:solidFill>
                <a:latin typeface="华文中宋" panose="02010600040101010101" charset="-122"/>
                <a:ea typeface="华文中宋" panose="02010600040101010101" charset="-122"/>
                <a:sym typeface="+mn-ea"/>
              </a:rPr>
              <a:t>的精神</a:t>
            </a:r>
            <a:endParaRPr lang="zh-CN" altLang="en-US" sz="2800" b="1" dirty="0">
              <a:solidFill>
                <a:schemeClr val="tx1"/>
              </a:solidFill>
              <a:latin typeface="华文中宋" panose="02010600040101010101" charset="-122"/>
              <a:ea typeface="华文中宋" panose="02010600040101010101" charset="-122"/>
              <a:sym typeface="+mn-ea"/>
            </a:endParaRPr>
          </a:p>
          <a:p>
            <a:pPr eaLnBrk="0" hangingPunct="0"/>
            <a:r>
              <a:rPr lang="en-US" altLang="zh-CN" sz="2800" b="1" dirty="0">
                <a:solidFill>
                  <a:schemeClr val="tx1"/>
                </a:solidFill>
                <a:latin typeface="华文中宋" panose="02010600040101010101" charset="-122"/>
                <a:ea typeface="华文中宋" panose="02010600040101010101" charset="-122"/>
                <a:sym typeface="+mn-ea"/>
              </a:rPr>
              <a:t>③</a:t>
            </a:r>
            <a:r>
              <a:rPr lang="zh-CN" altLang="en-US" sz="2800" b="1" dirty="0">
                <a:solidFill>
                  <a:schemeClr val="tx1"/>
                </a:solidFill>
                <a:latin typeface="华文中宋" panose="02010600040101010101" charset="-122"/>
                <a:ea typeface="华文中宋" panose="02010600040101010101" charset="-122"/>
                <a:sym typeface="+mn-ea"/>
              </a:rPr>
              <a:t>密切联系群众，</a:t>
            </a:r>
            <a:r>
              <a:rPr lang="zh-CN" altLang="en-US" sz="2800" b="1" dirty="0">
                <a:solidFill>
                  <a:srgbClr val="FF0000"/>
                </a:solidFill>
                <a:latin typeface="华文中宋" panose="02010600040101010101" charset="-122"/>
                <a:ea typeface="华文中宋" panose="02010600040101010101" charset="-122"/>
                <a:sym typeface="+mn-ea"/>
              </a:rPr>
              <a:t>全心全意为人民服务</a:t>
            </a:r>
            <a:r>
              <a:rPr lang="zh-CN" altLang="en-US" sz="2800" b="1" dirty="0">
                <a:solidFill>
                  <a:schemeClr val="tx1"/>
                </a:solidFill>
                <a:latin typeface="华文中宋" panose="02010600040101010101" charset="-122"/>
                <a:ea typeface="华文中宋" panose="02010600040101010101" charset="-122"/>
                <a:sym typeface="+mn-ea"/>
              </a:rPr>
              <a:t>的精神等</a:t>
            </a:r>
            <a:endParaRPr lang="zh-CN" altLang="en-US" sz="2800" b="1" dirty="0">
              <a:solidFill>
                <a:schemeClr val="tx1"/>
              </a:solidFill>
              <a:latin typeface="华文中宋" panose="02010600040101010101" charset="-122"/>
              <a:ea typeface="华文中宋" panose="0201060004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659"/>
                                        </p:tgtEl>
                                        <p:attrNameLst>
                                          <p:attrName>style.visibility</p:attrName>
                                        </p:attrNameLst>
                                      </p:cBhvr>
                                      <p:to>
                                        <p:strVal val="visible"/>
                                      </p:to>
                                    </p:set>
                                    <p:animEffect transition="in" filter="fade">
                                      <p:cBhvr>
                                        <p:cTn id="7" dur="500"/>
                                        <p:tgtEl>
                                          <p:spTgt spid="276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9"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文本框 1"/>
          <p:cNvSpPr txBox="1"/>
          <p:nvPr/>
        </p:nvSpPr>
        <p:spPr>
          <a:xfrm>
            <a:off x="2060575" y="1066800"/>
            <a:ext cx="7400925" cy="584200"/>
          </a:xfrm>
          <a:prstGeom prst="rect">
            <a:avLst/>
          </a:prstGeom>
          <a:noFill/>
          <a:ln w="9525">
            <a:noFill/>
          </a:ln>
        </p:spPr>
        <p:txBody>
          <a:bodyPr anchor="t">
            <a:spAutoFit/>
          </a:bodyPr>
          <a:p>
            <a:pPr algn="ctr" eaLnBrk="0" hangingPunct="0"/>
            <a:r>
              <a:rPr lang="zh-CN" altLang="en-US" sz="3200" b="1" dirty="0">
                <a:solidFill>
                  <a:srgbClr val="FF0000"/>
                </a:solidFill>
                <a:latin typeface="黑体" panose="02010609060101010101" charset="-122"/>
                <a:ea typeface="黑体" panose="02010609060101010101" charset="-122"/>
              </a:rPr>
              <a:t>艰辛</a:t>
            </a:r>
            <a:r>
              <a:rPr lang="zh-CN" altLang="en-US" sz="3200" b="1" dirty="0">
                <a:latin typeface="黑体" panose="02010609060101010101" charset="-122"/>
                <a:ea typeface="黑体" panose="02010609060101010101" charset="-122"/>
              </a:rPr>
              <a:t>探索与建设成就（</a:t>
            </a:r>
            <a:r>
              <a:rPr lang="en-US" altLang="zh-CN" sz="3200" b="1" dirty="0">
                <a:latin typeface="黑体" panose="02010609060101010101" charset="-122"/>
                <a:ea typeface="黑体" panose="02010609060101010101" charset="-122"/>
              </a:rPr>
              <a:t>1956-1976</a:t>
            </a:r>
            <a:r>
              <a:rPr lang="zh-CN" altLang="en-US" sz="3200" b="1" dirty="0">
                <a:latin typeface="黑体" panose="02010609060101010101" charset="-122"/>
                <a:ea typeface="黑体" panose="02010609060101010101" charset="-122"/>
              </a:rPr>
              <a:t>年）</a:t>
            </a:r>
            <a:endParaRPr lang="zh-CN" altLang="en-US" sz="3200" b="1" dirty="0">
              <a:latin typeface="黑体" panose="02010609060101010101" charset="-122"/>
              <a:ea typeface="黑体" panose="02010609060101010101" charset="-122"/>
            </a:endParaRPr>
          </a:p>
        </p:txBody>
      </p:sp>
      <p:sp>
        <p:nvSpPr>
          <p:cNvPr id="32770" name="文本框 2"/>
          <p:cNvSpPr txBox="1"/>
          <p:nvPr/>
        </p:nvSpPr>
        <p:spPr>
          <a:xfrm>
            <a:off x="4360863" y="2193925"/>
            <a:ext cx="677862" cy="3533775"/>
          </a:xfrm>
          <a:prstGeom prst="rect">
            <a:avLst/>
          </a:prstGeom>
          <a:noFill/>
          <a:ln w="9525">
            <a:noFill/>
          </a:ln>
        </p:spPr>
        <p:txBody>
          <a:bodyPr vert="eaVert" anchor="t">
            <a:spAutoFit/>
          </a:bodyPr>
          <a:p>
            <a:pPr eaLnBrk="0" hangingPunct="0"/>
            <a:r>
              <a:rPr lang="zh-CN" altLang="en-US" sz="3200" b="1" dirty="0">
                <a:latin typeface="黑体" panose="02010609060101010101" charset="-122"/>
                <a:ea typeface="黑体" panose="02010609060101010101" charset="-122"/>
              </a:rPr>
              <a:t>在探索中曲折</a:t>
            </a:r>
            <a:r>
              <a:rPr lang="zh-CN" altLang="en-US" sz="3200" b="1" dirty="0">
                <a:solidFill>
                  <a:srgbClr val="FF0000"/>
                </a:solidFill>
                <a:latin typeface="黑体" panose="02010609060101010101" charset="-122"/>
                <a:ea typeface="黑体" panose="02010609060101010101" charset="-122"/>
              </a:rPr>
              <a:t>前进</a:t>
            </a:r>
            <a:endParaRPr lang="zh-CN" altLang="en-US" sz="3200" b="1" dirty="0">
              <a:solidFill>
                <a:srgbClr val="FF0000"/>
              </a:solidFill>
              <a:latin typeface="黑体" panose="02010609060101010101" charset="-122"/>
              <a:ea typeface="黑体" panose="02010609060101010101" charset="-122"/>
            </a:endParaRPr>
          </a:p>
        </p:txBody>
      </p:sp>
      <p:sp>
        <p:nvSpPr>
          <p:cNvPr id="32771" name="文本框 3"/>
          <p:cNvSpPr txBox="1"/>
          <p:nvPr/>
        </p:nvSpPr>
        <p:spPr>
          <a:xfrm>
            <a:off x="3151188" y="3098800"/>
            <a:ext cx="1074737" cy="1076325"/>
          </a:xfrm>
          <a:prstGeom prst="rect">
            <a:avLst/>
          </a:prstGeom>
          <a:noFill/>
          <a:ln w="9525">
            <a:noFill/>
          </a:ln>
        </p:spPr>
        <p:txBody>
          <a:bodyPr anchor="t">
            <a:spAutoFit/>
          </a:bodyPr>
          <a:p>
            <a:pPr eaLnBrk="0" hangingPunct="0"/>
            <a:r>
              <a:rPr lang="zh-CN" altLang="en-US" sz="3200" b="1" dirty="0">
                <a:latin typeface="黑体" panose="02010609060101010101" charset="-122"/>
                <a:ea typeface="黑体" panose="02010609060101010101" charset="-122"/>
              </a:rPr>
              <a:t>成</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就</a:t>
            </a:r>
            <a:endParaRPr lang="zh-CN" altLang="en-US" sz="3200" b="1" dirty="0">
              <a:latin typeface="黑体" panose="02010609060101010101" charset="-122"/>
              <a:ea typeface="黑体" panose="02010609060101010101" charset="-122"/>
            </a:endParaRPr>
          </a:p>
        </p:txBody>
      </p:sp>
      <p:sp>
        <p:nvSpPr>
          <p:cNvPr id="32772" name="文本框 6"/>
          <p:cNvSpPr txBox="1"/>
          <p:nvPr/>
        </p:nvSpPr>
        <p:spPr>
          <a:xfrm>
            <a:off x="5600700" y="2271713"/>
            <a:ext cx="660400" cy="2554287"/>
          </a:xfrm>
          <a:prstGeom prst="rect">
            <a:avLst/>
          </a:prstGeom>
          <a:noFill/>
          <a:ln w="9525">
            <a:noFill/>
          </a:ln>
        </p:spPr>
        <p:txBody>
          <a:bodyPr anchor="t">
            <a:spAutoFit/>
          </a:bodyPr>
          <a:p>
            <a:pPr eaLnBrk="0" hangingPunct="0"/>
            <a:r>
              <a:rPr lang="zh-CN" altLang="en-US" sz="3200" b="1" dirty="0">
                <a:latin typeface="黑体" panose="02010609060101010101" charset="-122"/>
                <a:ea typeface="黑体" panose="02010609060101010101" charset="-122"/>
              </a:rPr>
              <a:t>失</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误</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与</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挫</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折</a:t>
            </a:r>
            <a:endParaRPr lang="zh-CN" altLang="en-US" sz="3200" b="1" dirty="0">
              <a:latin typeface="黑体" panose="02010609060101010101" charset="-122"/>
              <a:ea typeface="黑体" panose="02010609060101010101" charset="-122"/>
            </a:endParaRPr>
          </a:p>
        </p:txBody>
      </p:sp>
      <p:cxnSp>
        <p:nvCxnSpPr>
          <p:cNvPr id="6" name="直接箭头连接符 5"/>
          <p:cNvCxnSpPr/>
          <p:nvPr/>
        </p:nvCxnSpPr>
        <p:spPr>
          <a:xfrm>
            <a:off x="3724275" y="3640138"/>
            <a:ext cx="708025" cy="63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flipH="1">
            <a:off x="4897438" y="3625850"/>
            <a:ext cx="78263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右大括号 9"/>
          <p:cNvSpPr/>
          <p:nvPr/>
        </p:nvSpPr>
        <p:spPr>
          <a:xfrm>
            <a:off x="2513013" y="2559050"/>
            <a:ext cx="365125" cy="2359025"/>
          </a:xfrm>
          <a:prstGeom prst="rightBrace">
            <a:avLst>
              <a:gd name="adj1" fmla="val 0"/>
              <a:gd name="adj2" fmla="val 47192"/>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76" name="文本框 10"/>
          <p:cNvSpPr txBox="1"/>
          <p:nvPr/>
        </p:nvSpPr>
        <p:spPr>
          <a:xfrm>
            <a:off x="358775" y="2052638"/>
            <a:ext cx="1938338" cy="1079500"/>
          </a:xfrm>
          <a:prstGeom prst="rect">
            <a:avLst/>
          </a:prstGeom>
          <a:noFill/>
          <a:ln w="9525">
            <a:noFill/>
          </a:ln>
        </p:spPr>
        <p:txBody>
          <a:bodyPr anchor="t">
            <a:spAutoFit/>
          </a:bodyPr>
          <a:p>
            <a:pPr eaLnBrk="0" hangingPunct="0"/>
            <a:r>
              <a:rPr lang="zh-CN" altLang="en-US" sz="3200" b="1" dirty="0">
                <a:latin typeface="黑体" panose="02010609060101010101" charset="-122"/>
                <a:ea typeface="黑体" panose="02010609060101010101" charset="-122"/>
              </a:rPr>
              <a:t>中共八大</a:t>
            </a:r>
            <a:endParaRPr lang="en-US" altLang="zh-CN" sz="3200" b="1" dirty="0">
              <a:latin typeface="黑体" panose="02010609060101010101" charset="-122"/>
              <a:ea typeface="黑体" panose="02010609060101010101" charset="-122"/>
            </a:endParaRPr>
          </a:p>
          <a:p>
            <a:pPr algn="ctr" eaLnBrk="0" hangingPunct="0"/>
            <a:r>
              <a:rPr lang="zh-CN" altLang="en-US" sz="3200" b="1" dirty="0">
                <a:latin typeface="黑体" panose="02010609060101010101" charset="-122"/>
                <a:ea typeface="黑体" panose="02010609060101010101" charset="-122"/>
              </a:rPr>
              <a:t>的召开</a:t>
            </a:r>
            <a:endParaRPr lang="zh-CN" altLang="en-US" sz="3200" b="1" dirty="0">
              <a:latin typeface="黑体" panose="02010609060101010101" charset="-122"/>
              <a:ea typeface="黑体" panose="02010609060101010101" charset="-122"/>
            </a:endParaRPr>
          </a:p>
        </p:txBody>
      </p:sp>
      <p:sp>
        <p:nvSpPr>
          <p:cNvPr id="32777" name="文本框 13"/>
          <p:cNvSpPr txBox="1"/>
          <p:nvPr/>
        </p:nvSpPr>
        <p:spPr>
          <a:xfrm>
            <a:off x="-28575" y="3200400"/>
            <a:ext cx="2590800" cy="1076325"/>
          </a:xfrm>
          <a:prstGeom prst="rect">
            <a:avLst/>
          </a:prstGeom>
          <a:noFill/>
          <a:ln w="9525">
            <a:noFill/>
          </a:ln>
        </p:spPr>
        <p:txBody>
          <a:bodyPr anchor="t">
            <a:spAutoFit/>
          </a:bodyPr>
          <a:p>
            <a:pPr algn="ctr" eaLnBrk="0" hangingPunct="0"/>
            <a:r>
              <a:rPr lang="en-US" altLang="zh-CN" sz="3200" b="1" dirty="0">
                <a:latin typeface="黑体" panose="02010609060101010101" charset="-122"/>
                <a:ea typeface="黑体" panose="02010609060101010101" charset="-122"/>
              </a:rPr>
              <a:t>1956-1966</a:t>
            </a:r>
            <a:r>
              <a:rPr lang="zh-CN" altLang="en-US" sz="3200" b="1" dirty="0">
                <a:latin typeface="黑体" panose="02010609060101010101" charset="-122"/>
                <a:ea typeface="黑体" panose="02010609060101010101" charset="-122"/>
              </a:rPr>
              <a:t>年建设成就</a:t>
            </a:r>
            <a:endParaRPr lang="zh-CN" altLang="en-US" sz="3200" b="1" dirty="0">
              <a:latin typeface="黑体" panose="02010609060101010101" charset="-122"/>
              <a:ea typeface="黑体" panose="02010609060101010101" charset="-122"/>
            </a:endParaRPr>
          </a:p>
        </p:txBody>
      </p:sp>
      <p:sp>
        <p:nvSpPr>
          <p:cNvPr id="32778" name="文本框 14"/>
          <p:cNvSpPr txBox="1"/>
          <p:nvPr/>
        </p:nvSpPr>
        <p:spPr>
          <a:xfrm>
            <a:off x="-100012" y="4344988"/>
            <a:ext cx="2684462" cy="1077912"/>
          </a:xfrm>
          <a:prstGeom prst="rect">
            <a:avLst/>
          </a:prstGeom>
          <a:noFill/>
          <a:ln w="9525">
            <a:noFill/>
          </a:ln>
        </p:spPr>
        <p:txBody>
          <a:bodyPr anchor="t">
            <a:spAutoFit/>
          </a:bodyPr>
          <a:p>
            <a:pPr algn="ctr" eaLnBrk="0" hangingPunct="0"/>
            <a:r>
              <a:rPr lang="en-US" altLang="zh-CN" sz="3200" b="1" dirty="0">
                <a:latin typeface="黑体" panose="02010609060101010101" charset="-122"/>
                <a:ea typeface="黑体" panose="02010609060101010101" charset="-122"/>
              </a:rPr>
              <a:t>1966-1976</a:t>
            </a:r>
            <a:r>
              <a:rPr lang="zh-CN" altLang="en-US" sz="3200" b="1" dirty="0">
                <a:latin typeface="黑体" panose="02010609060101010101" charset="-122"/>
                <a:ea typeface="黑体" panose="02010609060101010101" charset="-122"/>
              </a:rPr>
              <a:t>年科技成就</a:t>
            </a:r>
            <a:endParaRPr lang="zh-CN" altLang="en-US" sz="3200" b="1" dirty="0">
              <a:latin typeface="黑体" panose="02010609060101010101" charset="-122"/>
              <a:ea typeface="黑体" panose="02010609060101010101" charset="-122"/>
            </a:endParaRPr>
          </a:p>
        </p:txBody>
      </p:sp>
      <p:sp>
        <p:nvSpPr>
          <p:cNvPr id="12" name="左大括号 11"/>
          <p:cNvSpPr/>
          <p:nvPr/>
        </p:nvSpPr>
        <p:spPr>
          <a:xfrm>
            <a:off x="6515100" y="2259013"/>
            <a:ext cx="327025" cy="2730500"/>
          </a:xfrm>
          <a:prstGeom prst="leftBrace">
            <a:avLst>
              <a:gd name="adj1" fmla="val 0"/>
              <a:gd name="adj2" fmla="val 50000"/>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80" name="文本框 17"/>
          <p:cNvSpPr txBox="1"/>
          <p:nvPr/>
        </p:nvSpPr>
        <p:spPr>
          <a:xfrm>
            <a:off x="6765925" y="2006600"/>
            <a:ext cx="3051175" cy="585788"/>
          </a:xfrm>
          <a:prstGeom prst="rect">
            <a:avLst/>
          </a:prstGeom>
          <a:noFill/>
          <a:ln w="9525">
            <a:noFill/>
          </a:ln>
        </p:spPr>
        <p:txBody>
          <a:bodyPr anchor="t">
            <a:spAutoFit/>
          </a:bodyPr>
          <a:p>
            <a:pPr eaLnBrk="0" hangingPunct="0"/>
            <a:r>
              <a:rPr lang="zh-CN" altLang="en-US" sz="3200" b="1" dirty="0">
                <a:latin typeface="黑体" panose="02010609060101010101" charset="-122"/>
                <a:ea typeface="黑体" panose="02010609060101010101" charset="-122"/>
              </a:rPr>
              <a:t>“大跃进”</a:t>
            </a:r>
            <a:endParaRPr lang="zh-CN" altLang="en-US" sz="3200" b="1" dirty="0">
              <a:latin typeface="黑体" panose="02010609060101010101" charset="-122"/>
              <a:ea typeface="黑体" panose="02010609060101010101" charset="-122"/>
            </a:endParaRPr>
          </a:p>
        </p:txBody>
      </p:sp>
      <p:sp>
        <p:nvSpPr>
          <p:cNvPr id="32781" name="文本框 18"/>
          <p:cNvSpPr txBox="1"/>
          <p:nvPr/>
        </p:nvSpPr>
        <p:spPr>
          <a:xfrm>
            <a:off x="6835775" y="3148013"/>
            <a:ext cx="2255838" cy="1076325"/>
          </a:xfrm>
          <a:prstGeom prst="rect">
            <a:avLst/>
          </a:prstGeom>
          <a:noFill/>
          <a:ln w="9525">
            <a:noFill/>
          </a:ln>
        </p:spPr>
        <p:txBody>
          <a:bodyPr anchor="t">
            <a:spAutoFit/>
          </a:bodyPr>
          <a:p>
            <a:pPr eaLnBrk="0" hangingPunct="0"/>
            <a:r>
              <a:rPr lang="zh-CN" altLang="en-US" sz="3200" b="1" dirty="0">
                <a:latin typeface="黑体" panose="02010609060101010101" charset="-122"/>
                <a:ea typeface="黑体" panose="02010609060101010101" charset="-122"/>
              </a:rPr>
              <a:t>人民公社化</a:t>
            </a:r>
            <a:endParaRPr lang="en-US" altLang="zh-CN" sz="3200" b="1" dirty="0">
              <a:latin typeface="黑体" panose="02010609060101010101" charset="-122"/>
              <a:ea typeface="黑体" panose="02010609060101010101" charset="-122"/>
            </a:endParaRPr>
          </a:p>
          <a:p>
            <a:pPr algn="ctr" eaLnBrk="0" hangingPunct="0"/>
            <a:r>
              <a:rPr lang="zh-CN" altLang="en-US" sz="3200" b="1" dirty="0">
                <a:latin typeface="黑体" panose="02010609060101010101" charset="-122"/>
                <a:ea typeface="黑体" panose="02010609060101010101" charset="-122"/>
              </a:rPr>
              <a:t>运动</a:t>
            </a:r>
            <a:endParaRPr lang="zh-CN" altLang="en-US" sz="3200" b="1" dirty="0">
              <a:latin typeface="黑体" panose="02010609060101010101" charset="-122"/>
              <a:ea typeface="黑体" panose="02010609060101010101" charset="-122"/>
            </a:endParaRPr>
          </a:p>
        </p:txBody>
      </p:sp>
      <p:sp>
        <p:nvSpPr>
          <p:cNvPr id="32782" name="文本框 19"/>
          <p:cNvSpPr txBox="1"/>
          <p:nvPr/>
        </p:nvSpPr>
        <p:spPr>
          <a:xfrm>
            <a:off x="6688138" y="4625975"/>
            <a:ext cx="3052762" cy="585788"/>
          </a:xfrm>
          <a:prstGeom prst="rect">
            <a:avLst/>
          </a:prstGeom>
          <a:noFill/>
          <a:ln w="9525">
            <a:noFill/>
          </a:ln>
        </p:spPr>
        <p:txBody>
          <a:bodyPr anchor="t">
            <a:spAutoFit/>
          </a:bodyPr>
          <a:p>
            <a:pPr algn="ctr" eaLnBrk="0" hangingPunct="0"/>
            <a:r>
              <a:rPr lang="zh-CN" altLang="en-US" sz="3200" b="1" dirty="0">
                <a:latin typeface="黑体" panose="02010609060101010101" charset="-122"/>
                <a:ea typeface="黑体" panose="02010609060101010101" charset="-122"/>
              </a:rPr>
              <a:t>“文化大革命”</a:t>
            </a:r>
            <a:endParaRPr lang="zh-CN" altLang="en-US" sz="3200" b="1" dirty="0">
              <a:latin typeface="黑体" panose="02010609060101010101" charset="-122"/>
              <a:ea typeface="黑体" panose="02010609060101010101" charset="-122"/>
            </a:endParaRPr>
          </a:p>
        </p:txBody>
      </p:sp>
      <p:sp>
        <p:nvSpPr>
          <p:cNvPr id="21" name="右大括号 20"/>
          <p:cNvSpPr/>
          <p:nvPr/>
        </p:nvSpPr>
        <p:spPr>
          <a:xfrm>
            <a:off x="9088438" y="2108200"/>
            <a:ext cx="238125" cy="1544638"/>
          </a:xfrm>
          <a:prstGeom prst="rightBrace">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84" name="文本框 21"/>
          <p:cNvSpPr txBox="1"/>
          <p:nvPr/>
        </p:nvSpPr>
        <p:spPr>
          <a:xfrm>
            <a:off x="9596438" y="1608138"/>
            <a:ext cx="677862" cy="2936875"/>
          </a:xfrm>
          <a:prstGeom prst="rect">
            <a:avLst/>
          </a:prstGeom>
          <a:noFill/>
          <a:ln w="9525">
            <a:noFill/>
          </a:ln>
        </p:spPr>
        <p:txBody>
          <a:bodyPr vert="eaVert" anchor="t">
            <a:spAutoFit/>
          </a:bodyPr>
          <a:p>
            <a:pPr eaLnBrk="0" hangingPunct="0"/>
            <a:r>
              <a:rPr lang="zh-CN" altLang="en-US" sz="3200" b="1" dirty="0">
                <a:latin typeface="黑体" panose="02010609060101010101" charset="-122"/>
                <a:ea typeface="黑体" panose="02010609060101010101" charset="-122"/>
              </a:rPr>
              <a:t>三年经济困难</a:t>
            </a:r>
            <a:endParaRPr lang="zh-CN" altLang="en-US" sz="3200" b="1" dirty="0">
              <a:latin typeface="黑体" panose="02010609060101010101" charset="-122"/>
              <a:ea typeface="黑体" panose="02010609060101010101" charset="-122"/>
            </a:endParaRPr>
          </a:p>
        </p:txBody>
      </p:sp>
      <p:cxnSp>
        <p:nvCxnSpPr>
          <p:cNvPr id="24" name="直接箭头连接符 23"/>
          <p:cNvCxnSpPr/>
          <p:nvPr/>
        </p:nvCxnSpPr>
        <p:spPr>
          <a:xfrm>
            <a:off x="10212388" y="2881313"/>
            <a:ext cx="52228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786" name="文本框 26"/>
          <p:cNvSpPr txBox="1"/>
          <p:nvPr/>
        </p:nvSpPr>
        <p:spPr>
          <a:xfrm>
            <a:off x="10706100" y="1585913"/>
            <a:ext cx="677863" cy="2935287"/>
          </a:xfrm>
          <a:prstGeom prst="rect">
            <a:avLst/>
          </a:prstGeom>
          <a:noFill/>
          <a:ln w="9525">
            <a:noFill/>
          </a:ln>
        </p:spPr>
        <p:txBody>
          <a:bodyPr vert="eaVert" anchor="t">
            <a:spAutoFit/>
          </a:bodyPr>
          <a:p>
            <a:pPr eaLnBrk="0" hangingPunct="0"/>
            <a:r>
              <a:rPr lang="zh-CN" altLang="en-US" sz="3200" b="1" dirty="0">
                <a:latin typeface="黑体" panose="02010609060101010101" charset="-122"/>
                <a:ea typeface="黑体" panose="02010609060101010101" charset="-122"/>
              </a:rPr>
              <a:t>调整国民经济</a:t>
            </a:r>
            <a:endParaRPr lang="zh-CN" altLang="en-US" sz="3200" b="1" dirty="0">
              <a:latin typeface="黑体" panose="02010609060101010101" charset="-122"/>
              <a:ea typeface="黑体" panose="02010609060101010101" charset="-122"/>
            </a:endParaRP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4097020" y="2122805"/>
            <a:ext cx="9532620" cy="1445260"/>
          </a:xfrm>
          <a:prstGeom prst="rect">
            <a:avLst/>
          </a:prstGeom>
          <a:noFill/>
        </p:spPr>
        <p:txBody>
          <a:bodyPr wrap="square" rtlCol="0">
            <a:spAutoFit/>
          </a:bodyPr>
          <a:p>
            <a:r>
              <a:rPr lang="zh-CN" altLang="en-US" sz="8800">
                <a:latin typeface="华文中宋" panose="02010600040101010101" charset="-122"/>
                <a:ea typeface="华文中宋" panose="02010600040101010101" charset="-122"/>
              </a:rPr>
              <a:t>谢    谢</a:t>
            </a:r>
            <a:endParaRPr lang="zh-CN" altLang="en-US" sz="8800">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1" name="文本框 1"/>
          <p:cNvSpPr txBox="1"/>
          <p:nvPr/>
        </p:nvSpPr>
        <p:spPr>
          <a:xfrm>
            <a:off x="0" y="1403985"/>
            <a:ext cx="12192635" cy="5253990"/>
          </a:xfrm>
          <a:prstGeom prst="rect">
            <a:avLst/>
          </a:prstGeom>
          <a:noFill/>
          <a:ln w="9525">
            <a:noFill/>
          </a:ln>
        </p:spPr>
        <p:txBody>
          <a:bodyPr wrap="square" anchor="t">
            <a:spAutoFit/>
          </a:bodyPr>
          <a:p>
            <a:pPr fontAlgn="auto">
              <a:lnSpc>
                <a:spcPts val="3660"/>
              </a:lnSpc>
            </a:pPr>
            <a:r>
              <a:rPr lang="zh-CN" altLang="en-US" sz="2800" b="1">
                <a:latin typeface="华文中宋" panose="02010600040101010101" charset="-122"/>
                <a:ea typeface="华文中宋" panose="02010600040101010101" charset="-122"/>
              </a:rPr>
              <a:t>（1）</a:t>
            </a:r>
            <a:r>
              <a:rPr lang="zh-CN" altLang="en-US" sz="2800" b="1" u="sng">
                <a:latin typeface="华文中宋" panose="02010600040101010101" charset="-122"/>
                <a:ea typeface="华文中宋" panose="02010600040101010101" charset="-122"/>
              </a:rPr>
              <a:t>中共八大</a:t>
            </a:r>
            <a:r>
              <a:rPr lang="zh-CN" altLang="en-US" sz="2800" b="1">
                <a:latin typeface="华文中宋" panose="02010600040101010101" charset="-122"/>
                <a:ea typeface="华文中宋" panose="02010600040101010101" charset="-122"/>
              </a:rPr>
              <a:t>：</a:t>
            </a:r>
            <a:r>
              <a:rPr lang="zh-CN" altLang="zh-CN" sz="2800" b="1">
                <a:latin typeface="华文中宋" panose="02010600040101010101" charset="-122"/>
                <a:ea typeface="华文中宋" panose="02010600040101010101" charset="-122"/>
              </a:rPr>
              <a:t>______年，中国共产党在北京召开第八次全国代表大会，大会指出党和人民的主要任务是集中力量把我国尽快地从落后的农业国变为______________。</a:t>
            </a:r>
            <a:endParaRPr lang="zh-CN" altLang="zh-CN" sz="2800" b="1">
              <a:latin typeface="华文中宋" panose="02010600040101010101" charset="-122"/>
              <a:ea typeface="华文中宋" panose="02010600040101010101" charset="-122"/>
            </a:endParaRPr>
          </a:p>
          <a:p>
            <a:pPr fontAlgn="auto">
              <a:lnSpc>
                <a:spcPts val="3660"/>
              </a:lnSpc>
            </a:pPr>
            <a:r>
              <a:rPr lang="zh-CN" altLang="en-US" sz="2800" b="1">
                <a:latin typeface="华文中宋" panose="02010600040101010101" charset="-122"/>
                <a:ea typeface="华文中宋" panose="02010600040101010101" charset="-122"/>
              </a:rPr>
              <a:t>（2）</a:t>
            </a:r>
            <a:r>
              <a:rPr lang="zh-CN" altLang="en-US" sz="2800" b="1" u="sng">
                <a:latin typeface="华文中宋" panose="02010600040101010101" charset="-122"/>
                <a:ea typeface="华文中宋" panose="02010600040101010101" charset="-122"/>
              </a:rPr>
              <a:t>                        </a:t>
            </a:r>
            <a:r>
              <a:rPr lang="zh-CN" altLang="en-US" sz="2800" b="1">
                <a:latin typeface="华文中宋" panose="02010600040101010101" charset="-122"/>
                <a:ea typeface="华文中宋" panose="02010600040101010101" charset="-122"/>
              </a:rPr>
              <a:t>：</a:t>
            </a:r>
            <a:r>
              <a:rPr lang="zh-CN" altLang="zh-CN" sz="2800" b="1">
                <a:latin typeface="华文中宋" panose="02010600040101010101" charset="-122"/>
                <a:ea typeface="华文中宋" panose="02010600040101010101" charset="-122"/>
              </a:rPr>
              <a:t>1958年，中共八大二次会议提出鼓足干劲、力争上游、多快好省地建设社会主义的________。</a:t>
            </a:r>
            <a:endParaRPr lang="zh-CN" altLang="zh-CN" sz="2800" b="1">
              <a:latin typeface="华文中宋" panose="02010600040101010101" charset="-122"/>
              <a:ea typeface="华文中宋" panose="02010600040101010101" charset="-122"/>
            </a:endParaRPr>
          </a:p>
          <a:p>
            <a:pPr fontAlgn="auto">
              <a:lnSpc>
                <a:spcPts val="3660"/>
              </a:lnSpc>
            </a:pPr>
            <a:r>
              <a:rPr lang="zh-CN" altLang="zh-CN" sz="2800" b="1">
                <a:latin typeface="华文中宋" panose="02010600040101010101" charset="-122"/>
                <a:ea typeface="华文中宋" panose="02010600040101010101" charset="-122"/>
              </a:rPr>
              <a:t>（</a:t>
            </a:r>
            <a:r>
              <a:rPr lang="en-US" altLang="zh-CN" sz="2800" b="1">
                <a:latin typeface="华文中宋" panose="02010600040101010101" charset="-122"/>
                <a:ea typeface="华文中宋" panose="02010600040101010101" charset="-122"/>
              </a:rPr>
              <a:t>3</a:t>
            </a:r>
            <a:r>
              <a:rPr lang="zh-CN" altLang="zh-CN" sz="2800" b="1">
                <a:latin typeface="华文中宋" panose="02010600040101010101" charset="-122"/>
                <a:ea typeface="华文中宋" panose="02010600040101010101" charset="-122"/>
              </a:rPr>
              <a:t>）“__________”和__________________：反映了人民群众迫切要求改变我国经济落后的愿望，但急于求成，忽视了客观的经济规律。加上当时自然灾害严重等因素，_______年至______年，我国的国民经济发生严重困难</a:t>
            </a:r>
            <a:r>
              <a:rPr lang="zh-CN" altLang="en-US" sz="2800" b="1">
                <a:latin typeface="华文中宋" panose="02010600040101010101" charset="-122"/>
                <a:ea typeface="华文中宋" panose="02010600040101010101" charset="-122"/>
              </a:rPr>
              <a:t>。</a:t>
            </a:r>
            <a:endParaRPr lang="zh-CN" altLang="en-US" sz="2800" b="1">
              <a:latin typeface="华文中宋" panose="02010600040101010101" charset="-122"/>
              <a:ea typeface="华文中宋" panose="02010600040101010101" charset="-122"/>
            </a:endParaRPr>
          </a:p>
          <a:p>
            <a:pPr fontAlgn="auto">
              <a:lnSpc>
                <a:spcPts val="3660"/>
              </a:lnSpc>
            </a:pPr>
            <a:r>
              <a:rPr lang="zh-CN" altLang="en-US" sz="2800" b="1">
                <a:latin typeface="华文中宋" panose="02010600040101010101" charset="-122"/>
                <a:ea typeface="华文中宋" panose="02010600040101010101" charset="-122"/>
              </a:rPr>
              <a:t>（4）国民经济的调整：为克服困难局面，中共中央开始调整国民经济，提出“调整、巩固、充实、提高”的____________，于1961年初开始实施。到</a:t>
            </a:r>
            <a:r>
              <a:rPr lang="en-US" altLang="zh-CN" sz="2800" b="1">
                <a:latin typeface="华文中宋" panose="02010600040101010101" charset="-122"/>
                <a:ea typeface="华文中宋" panose="02010600040101010101" charset="-122"/>
              </a:rPr>
              <a:t>1965</a:t>
            </a:r>
            <a:r>
              <a:rPr lang="zh-CN" altLang="en-US" sz="2800" b="1">
                <a:latin typeface="华文中宋" panose="02010600040101010101" charset="-122"/>
                <a:ea typeface="华文中宋" panose="02010600040101010101" charset="-122"/>
              </a:rPr>
              <a:t>年，国民经济调整的任务基本完成。</a:t>
            </a:r>
            <a:endParaRPr lang="zh-CN" altLang="en-US" sz="2800" b="1">
              <a:latin typeface="华文中宋" panose="02010600040101010101" charset="-122"/>
              <a:ea typeface="华文中宋" panose="02010600040101010101" charset="-122"/>
            </a:endParaRPr>
          </a:p>
        </p:txBody>
      </p:sp>
      <p:sp>
        <p:nvSpPr>
          <p:cNvPr id="7" name="矩形 6"/>
          <p:cNvSpPr/>
          <p:nvPr/>
        </p:nvSpPr>
        <p:spPr>
          <a:xfrm>
            <a:off x="-24765" y="0"/>
            <a:ext cx="12192000" cy="10648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2780665" y="1379220"/>
            <a:ext cx="1189355" cy="521970"/>
          </a:xfrm>
          <a:prstGeom prst="rect">
            <a:avLst/>
          </a:prstGeom>
          <a:noFill/>
        </p:spPr>
        <p:txBody>
          <a:bodyPr wrap="square" rtlCol="0">
            <a:spAutoFit/>
          </a:bodyPr>
          <a:p>
            <a:r>
              <a:rPr lang="en-US" altLang="zh-CN" sz="2800" b="1">
                <a:solidFill>
                  <a:srgbClr val="C00000"/>
                </a:solidFill>
                <a:latin typeface="华文中宋" panose="02010600040101010101" charset="-122"/>
                <a:ea typeface="华文中宋" panose="02010600040101010101" charset="-122"/>
              </a:rPr>
              <a:t>1956</a:t>
            </a:r>
            <a:endParaRPr lang="en-US" altLang="zh-CN" sz="2800" b="1">
              <a:solidFill>
                <a:srgbClr val="C00000"/>
              </a:solidFill>
              <a:latin typeface="华文中宋" panose="02010600040101010101" charset="-122"/>
              <a:ea typeface="华文中宋" panose="02010600040101010101" charset="-122"/>
            </a:endParaRPr>
          </a:p>
        </p:txBody>
      </p:sp>
      <p:sp>
        <p:nvSpPr>
          <p:cNvPr id="5" name="文本框 4"/>
          <p:cNvSpPr txBox="1"/>
          <p:nvPr/>
        </p:nvSpPr>
        <p:spPr>
          <a:xfrm>
            <a:off x="143510" y="2308860"/>
            <a:ext cx="2413635"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先进的工业国</a:t>
            </a:r>
            <a:endParaRPr lang="zh-CN" altLang="en-US" sz="2800" b="1">
              <a:solidFill>
                <a:srgbClr val="C00000"/>
              </a:solidFill>
              <a:latin typeface="华文中宋" panose="02010600040101010101" charset="-122"/>
              <a:ea typeface="华文中宋" panose="02010600040101010101" charset="-122"/>
            </a:endParaRPr>
          </a:p>
        </p:txBody>
      </p:sp>
      <p:sp>
        <p:nvSpPr>
          <p:cNvPr id="6" name="文本框 5"/>
          <p:cNvSpPr txBox="1"/>
          <p:nvPr/>
        </p:nvSpPr>
        <p:spPr>
          <a:xfrm>
            <a:off x="821055" y="2813685"/>
            <a:ext cx="3462020"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中共八大二次会议</a:t>
            </a:r>
            <a:endParaRPr lang="zh-CN" altLang="en-US" sz="2800" b="1">
              <a:solidFill>
                <a:srgbClr val="C00000"/>
              </a:solidFill>
              <a:latin typeface="华文中宋" panose="02010600040101010101" charset="-122"/>
              <a:ea typeface="华文中宋" panose="02010600040101010101" charset="-122"/>
            </a:endParaRPr>
          </a:p>
        </p:txBody>
      </p:sp>
      <p:sp>
        <p:nvSpPr>
          <p:cNvPr id="8" name="文本框 7"/>
          <p:cNvSpPr txBox="1"/>
          <p:nvPr/>
        </p:nvSpPr>
        <p:spPr>
          <a:xfrm>
            <a:off x="5441950" y="3269615"/>
            <a:ext cx="1257935"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总路线</a:t>
            </a:r>
            <a:endParaRPr lang="zh-CN" altLang="en-US" sz="2800" b="1">
              <a:solidFill>
                <a:srgbClr val="C00000"/>
              </a:solidFill>
              <a:latin typeface="华文中宋" panose="02010600040101010101" charset="-122"/>
              <a:ea typeface="华文中宋" panose="02010600040101010101" charset="-122"/>
            </a:endParaRPr>
          </a:p>
        </p:txBody>
      </p:sp>
      <p:sp>
        <p:nvSpPr>
          <p:cNvPr id="9" name="文本框 8"/>
          <p:cNvSpPr txBox="1"/>
          <p:nvPr/>
        </p:nvSpPr>
        <p:spPr>
          <a:xfrm>
            <a:off x="1420495" y="3724910"/>
            <a:ext cx="1360805"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大跃进</a:t>
            </a:r>
            <a:endParaRPr lang="zh-CN" altLang="en-US" sz="2800" b="1">
              <a:solidFill>
                <a:srgbClr val="C00000"/>
              </a:solidFill>
              <a:latin typeface="华文中宋" panose="02010600040101010101" charset="-122"/>
              <a:ea typeface="华文中宋" panose="02010600040101010101" charset="-122"/>
            </a:endParaRPr>
          </a:p>
        </p:txBody>
      </p:sp>
      <p:sp>
        <p:nvSpPr>
          <p:cNvPr id="10" name="文本框 9"/>
          <p:cNvSpPr txBox="1"/>
          <p:nvPr/>
        </p:nvSpPr>
        <p:spPr>
          <a:xfrm>
            <a:off x="3954145" y="3712845"/>
            <a:ext cx="3462020"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人民公社化运动</a:t>
            </a:r>
            <a:endParaRPr lang="zh-CN" altLang="en-US" sz="2800" b="1">
              <a:solidFill>
                <a:srgbClr val="C00000"/>
              </a:solidFill>
              <a:latin typeface="华文中宋" panose="02010600040101010101" charset="-122"/>
              <a:ea typeface="华文中宋" panose="02010600040101010101" charset="-122"/>
            </a:endParaRPr>
          </a:p>
        </p:txBody>
      </p:sp>
      <p:sp>
        <p:nvSpPr>
          <p:cNvPr id="11" name="文本框 10"/>
          <p:cNvSpPr txBox="1"/>
          <p:nvPr/>
        </p:nvSpPr>
        <p:spPr>
          <a:xfrm>
            <a:off x="2994660" y="4688205"/>
            <a:ext cx="1097915" cy="521970"/>
          </a:xfrm>
          <a:prstGeom prst="rect">
            <a:avLst/>
          </a:prstGeom>
          <a:noFill/>
        </p:spPr>
        <p:txBody>
          <a:bodyPr wrap="square" rtlCol="0">
            <a:spAutoFit/>
          </a:bodyPr>
          <a:p>
            <a:r>
              <a:rPr lang="en-US" altLang="zh-CN" sz="2800" b="1">
                <a:solidFill>
                  <a:srgbClr val="C00000"/>
                </a:solidFill>
                <a:latin typeface="华文中宋" panose="02010600040101010101" charset="-122"/>
                <a:ea typeface="华文中宋" panose="02010600040101010101" charset="-122"/>
              </a:rPr>
              <a:t>1959</a:t>
            </a:r>
            <a:endParaRPr lang="en-US" altLang="zh-CN" sz="2800" b="1">
              <a:solidFill>
                <a:srgbClr val="C00000"/>
              </a:solidFill>
              <a:latin typeface="华文中宋" panose="02010600040101010101" charset="-122"/>
              <a:ea typeface="华文中宋" panose="02010600040101010101" charset="-122"/>
            </a:endParaRPr>
          </a:p>
        </p:txBody>
      </p:sp>
      <p:sp>
        <p:nvSpPr>
          <p:cNvPr id="12" name="文本框 11"/>
          <p:cNvSpPr txBox="1"/>
          <p:nvPr/>
        </p:nvSpPr>
        <p:spPr>
          <a:xfrm>
            <a:off x="4914265" y="4688205"/>
            <a:ext cx="1083310" cy="521970"/>
          </a:xfrm>
          <a:prstGeom prst="rect">
            <a:avLst/>
          </a:prstGeom>
          <a:noFill/>
        </p:spPr>
        <p:txBody>
          <a:bodyPr wrap="square" rtlCol="0">
            <a:spAutoFit/>
          </a:bodyPr>
          <a:p>
            <a:r>
              <a:rPr lang="en-US" altLang="zh-CN" sz="2800" b="1">
                <a:solidFill>
                  <a:srgbClr val="C00000"/>
                </a:solidFill>
                <a:latin typeface="华文中宋" panose="02010600040101010101" charset="-122"/>
                <a:ea typeface="华文中宋" panose="02010600040101010101" charset="-122"/>
              </a:rPr>
              <a:t>1961</a:t>
            </a:r>
            <a:endParaRPr lang="en-US" altLang="zh-CN" sz="2800" b="1">
              <a:solidFill>
                <a:srgbClr val="C00000"/>
              </a:solidFill>
              <a:latin typeface="华文中宋" panose="02010600040101010101" charset="-122"/>
              <a:ea typeface="华文中宋" panose="02010600040101010101" charset="-122"/>
            </a:endParaRPr>
          </a:p>
        </p:txBody>
      </p:sp>
      <p:sp>
        <p:nvSpPr>
          <p:cNvPr id="13" name="文本框 12"/>
          <p:cNvSpPr txBox="1"/>
          <p:nvPr/>
        </p:nvSpPr>
        <p:spPr>
          <a:xfrm>
            <a:off x="5441950" y="5598160"/>
            <a:ext cx="1786255" cy="521970"/>
          </a:xfrm>
          <a:prstGeom prst="rect">
            <a:avLst/>
          </a:prstGeom>
          <a:noFill/>
        </p:spPr>
        <p:txBody>
          <a:bodyPr wrap="square" rtlCol="0">
            <a:spAutoFit/>
          </a:bodyPr>
          <a:p>
            <a:r>
              <a:rPr lang="zh-CN" altLang="en-US" sz="2800" b="1">
                <a:solidFill>
                  <a:srgbClr val="C00000"/>
                </a:solidFill>
                <a:latin typeface="华文中宋" panose="02010600040101010101" charset="-122"/>
                <a:ea typeface="华文中宋" panose="02010600040101010101" charset="-122"/>
              </a:rPr>
              <a:t>八字方针</a:t>
            </a:r>
            <a:endParaRPr lang="zh-CN" altLang="en-US" sz="2800" b="1">
              <a:solidFill>
                <a:srgbClr val="C00000"/>
              </a:solidFill>
              <a:latin typeface="华文中宋" panose="02010600040101010101" charset="-122"/>
              <a:ea typeface="华文中宋" panose="02010600040101010101" charset="-122"/>
            </a:endParaRPr>
          </a:p>
        </p:txBody>
      </p:sp>
      <p:sp>
        <p:nvSpPr>
          <p:cNvPr id="3" name="文本框 2"/>
          <p:cNvSpPr txBox="1"/>
          <p:nvPr/>
        </p:nvSpPr>
        <p:spPr>
          <a:xfrm>
            <a:off x="208915" y="209550"/>
            <a:ext cx="2571750" cy="645160"/>
          </a:xfrm>
          <a:prstGeom prst="rect">
            <a:avLst/>
          </a:prstGeom>
          <a:noFill/>
        </p:spPr>
        <p:txBody>
          <a:bodyPr wrap="square" rtlCol="0">
            <a:spAutoFit/>
          </a:bodyPr>
          <a:p>
            <a:r>
              <a:rPr lang="zh-CN" altLang="en-US" sz="3600" b="1">
                <a:solidFill>
                  <a:schemeClr val="bg1"/>
                </a:solidFill>
                <a:latin typeface="华文中宋" panose="02010600040101010101" charset="-122"/>
                <a:ea typeface="华文中宋" panose="02010600040101010101" charset="-122"/>
              </a:rPr>
              <a:t>自主梳理</a:t>
            </a:r>
            <a:endParaRPr lang="zh-CN" altLang="en-US" sz="3600" b="1">
              <a:solidFill>
                <a:schemeClr val="bg1"/>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6" grpId="0"/>
      <p:bldP spid="6" grpId="1"/>
      <p:bldP spid="8" grpId="0"/>
      <p:bldP spid="8" grpId="1"/>
      <p:bldP spid="9" grpId="0"/>
      <p:bldP spid="9" grpId="1"/>
      <p:bldP spid="10" grpId="0"/>
      <p:bldP spid="10" grpId="1"/>
      <p:bldP spid="11" grpId="0"/>
      <p:bldP spid="11" grpId="1"/>
      <p:bldP spid="12" grpId="0"/>
      <p:bldP spid="12" grpId="1"/>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7" name="组合 16"/>
          <p:cNvGrpSpPr/>
          <p:nvPr/>
        </p:nvGrpSpPr>
        <p:grpSpPr>
          <a:xfrm>
            <a:off x="5271770" y="1706245"/>
            <a:ext cx="6920230" cy="4283075"/>
            <a:chOff x="8302" y="2687"/>
            <a:chExt cx="10898" cy="6745"/>
          </a:xfrm>
        </p:grpSpPr>
        <p:sp>
          <p:nvSpPr>
            <p:cNvPr id="9" name="文本框 8"/>
            <p:cNvSpPr txBox="1"/>
            <p:nvPr/>
          </p:nvSpPr>
          <p:spPr>
            <a:xfrm>
              <a:off x="9955" y="2687"/>
              <a:ext cx="8292" cy="919"/>
            </a:xfrm>
            <a:prstGeom prst="rect">
              <a:avLst/>
            </a:prstGeom>
            <a:solidFill>
              <a:srgbClr val="C00000"/>
            </a:solidFill>
          </p:spPr>
          <p:txBody>
            <a:bodyPr wrap="square" rtlCol="0">
              <a:spAutoFit/>
            </a:bodyPr>
            <a:p>
              <a:r>
                <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rPr>
                <a:t>中国共产党第八次代表大会</a:t>
              </a:r>
              <a:endPar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endParaRPr>
            </a:p>
          </p:txBody>
        </p:sp>
        <p:pic>
          <p:nvPicPr>
            <p:cNvPr id="10" name="图片 9" descr="timg"/>
            <p:cNvPicPr>
              <a:picLocks noChangeAspect="1"/>
            </p:cNvPicPr>
            <p:nvPr/>
          </p:nvPicPr>
          <p:blipFill>
            <a:blip r:embed="rId1"/>
            <a:stretch>
              <a:fillRect/>
            </a:stretch>
          </p:blipFill>
          <p:spPr>
            <a:xfrm>
              <a:off x="8302" y="3606"/>
              <a:ext cx="10898" cy="5826"/>
            </a:xfrm>
            <a:prstGeom prst="rect">
              <a:avLst/>
            </a:prstGeom>
          </p:spPr>
        </p:pic>
      </p:grpSp>
      <p:sp>
        <p:nvSpPr>
          <p:cNvPr id="11" name="文本框 10"/>
          <p:cNvSpPr txBox="1"/>
          <p:nvPr/>
        </p:nvSpPr>
        <p:spPr>
          <a:xfrm>
            <a:off x="646430" y="2047240"/>
            <a:ext cx="578485" cy="3538220"/>
          </a:xfrm>
          <a:prstGeom prst="rect">
            <a:avLst/>
          </a:prstGeom>
          <a:noFill/>
          <a:ln>
            <a:solidFill>
              <a:schemeClr val="accent1">
                <a:lumMod val="50000"/>
              </a:schemeClr>
            </a:solidFill>
          </a:ln>
        </p:spPr>
        <p:txBody>
          <a:bodyPr wrap="square" rtlCol="0">
            <a:spAutoFit/>
          </a:bodyPr>
          <a:p>
            <a:r>
              <a:rPr lang="zh-CN" altLang="en-US" sz="3200" b="1">
                <a:latin typeface="华文中宋" panose="02010600040101010101" charset="-122"/>
                <a:ea typeface="华文中宋" panose="02010600040101010101" charset="-122"/>
              </a:rPr>
              <a:t>三大改造的完成</a:t>
            </a:r>
            <a:endParaRPr lang="zh-CN" altLang="en-US" sz="3200" b="1">
              <a:latin typeface="华文中宋" panose="02010600040101010101" charset="-122"/>
              <a:ea typeface="华文中宋" panose="02010600040101010101" charset="-122"/>
            </a:endParaRPr>
          </a:p>
        </p:txBody>
      </p:sp>
      <p:sp>
        <p:nvSpPr>
          <p:cNvPr id="13" name="文本框 12"/>
          <p:cNvSpPr txBox="1"/>
          <p:nvPr/>
        </p:nvSpPr>
        <p:spPr>
          <a:xfrm>
            <a:off x="2585085" y="1594485"/>
            <a:ext cx="1167765" cy="4338955"/>
          </a:xfrm>
          <a:prstGeom prst="rect">
            <a:avLst/>
          </a:prstGeom>
          <a:noFill/>
          <a:ln>
            <a:solidFill>
              <a:srgbClr val="C00000"/>
            </a:solidFill>
          </a:ln>
        </p:spPr>
        <p:txBody>
          <a:bodyPr vert="eaVert" wrap="square" rtlCol="0">
            <a:spAutoFit/>
          </a:bodyPr>
          <a:p>
            <a:pPr algn="ctr"/>
            <a:r>
              <a:rPr lang="zh-CN" altLang="en-US" sz="3200" b="1">
                <a:latin typeface="华文中宋" panose="02010600040101010101" charset="-122"/>
                <a:ea typeface="华文中宋" panose="02010600040101010101" charset="-122"/>
                <a:sym typeface="+mn-ea"/>
              </a:rPr>
              <a:t>已经在我国建立起来</a:t>
            </a:r>
            <a:endParaRPr lang="zh-CN" altLang="en-US" sz="3200" b="1">
              <a:latin typeface="华文中宋" panose="02010600040101010101" charset="-122"/>
              <a:ea typeface="华文中宋" panose="02010600040101010101" charset="-122"/>
            </a:endParaRPr>
          </a:p>
          <a:p>
            <a:pPr algn="ctr"/>
            <a:r>
              <a:rPr lang="zh-CN" altLang="en-US" sz="3200" b="1">
                <a:latin typeface="华文中宋" panose="02010600040101010101" charset="-122"/>
                <a:ea typeface="华文中宋" panose="02010600040101010101" charset="-122"/>
              </a:rPr>
              <a:t>社会主义基本制度</a:t>
            </a:r>
            <a:endParaRPr lang="zh-CN" altLang="en-US" sz="3200" b="1">
              <a:latin typeface="华文中宋" panose="02010600040101010101" charset="-122"/>
              <a:ea typeface="华文中宋" panose="02010600040101010101" charset="-122"/>
            </a:endParaRPr>
          </a:p>
        </p:txBody>
      </p:sp>
      <p:sp>
        <p:nvSpPr>
          <p:cNvPr id="14" name="右箭头 13"/>
          <p:cNvSpPr/>
          <p:nvPr/>
        </p:nvSpPr>
        <p:spPr>
          <a:xfrm>
            <a:off x="1643380" y="3498850"/>
            <a:ext cx="647065" cy="38481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右箭头 15"/>
          <p:cNvSpPr/>
          <p:nvPr/>
        </p:nvSpPr>
        <p:spPr>
          <a:xfrm>
            <a:off x="4189095" y="3498850"/>
            <a:ext cx="647065" cy="38481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矩形 18"/>
          <p:cNvSpPr/>
          <p:nvPr/>
        </p:nvSpPr>
        <p:spPr>
          <a:xfrm>
            <a:off x="0" y="58356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2601595" y="5933440"/>
            <a:ext cx="1168400" cy="583565"/>
          </a:xfrm>
          <a:prstGeom prst="rect">
            <a:avLst/>
          </a:prstGeom>
          <a:solidFill>
            <a:srgbClr val="C00000"/>
          </a:solidFill>
        </p:spPr>
        <p:txBody>
          <a:bodyPr wrap="square" rtlCol="0">
            <a:spAutoFit/>
          </a:bodyPr>
          <a:p>
            <a:r>
              <a:rPr lang="zh-CN" altLang="en-US" sz="3200" b="1">
                <a:solidFill>
                  <a:schemeClr val="bg1"/>
                </a:solidFill>
                <a:latin typeface="华文中宋" panose="02010600040101010101" charset="-122"/>
                <a:ea typeface="华文中宋" panose="02010600040101010101" charset="-122"/>
              </a:rPr>
              <a:t>背景</a:t>
            </a:r>
            <a:endParaRPr lang="zh-CN" altLang="en-US" sz="3200" b="1">
              <a:solidFill>
                <a:schemeClr val="bg1"/>
              </a:solidFill>
              <a:latin typeface="华文中宋" panose="02010600040101010101" charset="-122"/>
              <a:ea typeface="华文中宋" panose="02010600040101010101" charset="-122"/>
            </a:endParaRPr>
          </a:p>
        </p:txBody>
      </p:sp>
      <p:sp>
        <p:nvSpPr>
          <p:cNvPr id="2" name="文本框 1"/>
          <p:cNvSpPr txBox="1"/>
          <p:nvPr/>
        </p:nvSpPr>
        <p:spPr>
          <a:xfrm>
            <a:off x="0" y="0"/>
            <a:ext cx="5194300" cy="58356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cs typeface="华文中宋" panose="02010600040101010101" charset="-122"/>
              </a:rPr>
              <a:t>一、良好开端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中共八大</a:t>
            </a:r>
            <a:endParaRPr lang="zh-CN" altLang="en-US" sz="3200" b="1">
              <a:latin typeface="华文中宋" panose="02010600040101010101" charset="-122"/>
              <a:ea typeface="华文中宋" panose="02010600040101010101" charset="-122"/>
              <a:cs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500"/>
                                        <p:tgtEl>
                                          <p:spTgt spid="14"/>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left)">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3" grpId="0" animBg="1"/>
      <p:bldP spid="13" grpId="1" animBg="1"/>
      <p:bldP spid="16" grpId="0" bldLvl="0" animBg="1"/>
      <p:bldP spid="16" grpId="1" animBg="1"/>
      <p:bldP spid="21" grpId="0" animBg="1"/>
      <p:bldP spid="21"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7" name="组合 16"/>
          <p:cNvGrpSpPr/>
          <p:nvPr/>
        </p:nvGrpSpPr>
        <p:grpSpPr>
          <a:xfrm>
            <a:off x="5271770" y="1706245"/>
            <a:ext cx="6920230" cy="4283075"/>
            <a:chOff x="8302" y="2687"/>
            <a:chExt cx="10898" cy="6745"/>
          </a:xfrm>
        </p:grpSpPr>
        <p:sp>
          <p:nvSpPr>
            <p:cNvPr id="9" name="文本框 8"/>
            <p:cNvSpPr txBox="1"/>
            <p:nvPr/>
          </p:nvSpPr>
          <p:spPr>
            <a:xfrm>
              <a:off x="9955" y="2687"/>
              <a:ext cx="8292" cy="919"/>
            </a:xfrm>
            <a:prstGeom prst="rect">
              <a:avLst/>
            </a:prstGeom>
            <a:solidFill>
              <a:srgbClr val="C00000"/>
            </a:solidFill>
          </p:spPr>
          <p:txBody>
            <a:bodyPr wrap="square" rtlCol="0">
              <a:spAutoFit/>
            </a:bodyPr>
            <a:p>
              <a:r>
                <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rPr>
                <a:t>中国共产党第八次代表大会</a:t>
              </a:r>
              <a:endPar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endParaRPr>
            </a:p>
          </p:txBody>
        </p:sp>
        <p:pic>
          <p:nvPicPr>
            <p:cNvPr id="10" name="图片 9" descr="timg"/>
            <p:cNvPicPr>
              <a:picLocks noChangeAspect="1"/>
            </p:cNvPicPr>
            <p:nvPr/>
          </p:nvPicPr>
          <p:blipFill>
            <a:blip r:embed="rId1"/>
            <a:stretch>
              <a:fillRect/>
            </a:stretch>
          </p:blipFill>
          <p:spPr>
            <a:xfrm>
              <a:off x="8302" y="3606"/>
              <a:ext cx="10898" cy="5826"/>
            </a:xfrm>
            <a:prstGeom prst="rect">
              <a:avLst/>
            </a:prstGeom>
          </p:spPr>
        </p:pic>
      </p:grpSp>
      <p:sp>
        <p:nvSpPr>
          <p:cNvPr id="18" name="文本框 17"/>
          <p:cNvSpPr txBox="1"/>
          <p:nvPr/>
        </p:nvSpPr>
        <p:spPr>
          <a:xfrm>
            <a:off x="0" y="0"/>
            <a:ext cx="5194300" cy="58356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cs typeface="华文中宋" panose="02010600040101010101" charset="-122"/>
              </a:rPr>
              <a:t>一、良好开端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中共八大</a:t>
            </a:r>
            <a:endParaRPr lang="zh-CN" altLang="en-US" sz="3200" b="1">
              <a:latin typeface="华文中宋" panose="02010600040101010101" charset="-122"/>
              <a:ea typeface="华文中宋" panose="02010600040101010101" charset="-122"/>
              <a:cs typeface="华文中宋" panose="02010600040101010101" charset="-122"/>
            </a:endParaRPr>
          </a:p>
        </p:txBody>
      </p:sp>
      <p:sp>
        <p:nvSpPr>
          <p:cNvPr id="19" name="矩形 18"/>
          <p:cNvSpPr/>
          <p:nvPr/>
        </p:nvSpPr>
        <p:spPr>
          <a:xfrm>
            <a:off x="0" y="60388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1330960" y="1706245"/>
            <a:ext cx="5351145" cy="583565"/>
          </a:xfrm>
          <a:prstGeom prst="rect">
            <a:avLst/>
          </a:prstGeom>
          <a:noFill/>
        </p:spPr>
        <p:txBody>
          <a:bodyPr wrap="square" rtlCol="0">
            <a:spAutoFit/>
          </a:bodyPr>
          <a:p>
            <a:r>
              <a:rPr lang="en-US" sz="3200" b="1" dirty="0">
                <a:solidFill>
                  <a:schemeClr val="tx1"/>
                </a:solidFill>
                <a:latin typeface="华文中宋" panose="02010600040101010101" charset="-122"/>
                <a:ea typeface="华文中宋" panose="02010600040101010101" charset="-122"/>
                <a:cs typeface="华文中宋" panose="02010600040101010101" charset="-122"/>
                <a:sym typeface="+mn-ea"/>
              </a:rPr>
              <a:t>1956</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mn-ea"/>
              </a:rPr>
              <a:t>年  北京</a:t>
            </a:r>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mn-ea"/>
            </a:endParaRPr>
          </a:p>
        </p:txBody>
      </p:sp>
      <p:sp>
        <p:nvSpPr>
          <p:cNvPr id="7" name="文本框 6"/>
          <p:cNvSpPr txBox="1"/>
          <p:nvPr/>
        </p:nvSpPr>
        <p:spPr>
          <a:xfrm>
            <a:off x="175260" y="2749550"/>
            <a:ext cx="5270500" cy="1568450"/>
          </a:xfrm>
          <a:prstGeom prst="rect">
            <a:avLst/>
          </a:prstGeom>
          <a:noFill/>
          <a:ln w="9525">
            <a:noFill/>
          </a:ln>
        </p:spPr>
        <p:txBody>
          <a:bodyPr wrap="square">
            <a:spAutoFit/>
          </a:bodyPr>
          <a:p>
            <a:r>
              <a:rPr lang="zh-CN" altLang="en-US" sz="3200" b="1" dirty="0">
                <a:solidFill>
                  <a:schemeClr val="tx1"/>
                </a:solidFill>
                <a:latin typeface="华文中宋" panose="02010600040101010101" charset="-122"/>
                <a:ea typeface="华文中宋" panose="02010600040101010101" charset="-122"/>
              </a:rPr>
              <a:t>主要内容：</a:t>
            </a:r>
            <a:endParaRPr lang="zh-CN" altLang="en-US" sz="3200" b="1" dirty="0">
              <a:solidFill>
                <a:schemeClr val="tx1"/>
              </a:solidFill>
              <a:latin typeface="华文中宋" panose="02010600040101010101" charset="-122"/>
              <a:ea typeface="华文中宋" panose="02010600040101010101" charset="-122"/>
            </a:endParaRPr>
          </a:p>
          <a:p>
            <a:r>
              <a:rPr lang="zh-CN" altLang="en-US" sz="3200" b="1" dirty="0">
                <a:solidFill>
                  <a:schemeClr val="tx1"/>
                </a:solidFill>
                <a:latin typeface="华文中宋" panose="02010600040101010101" charset="-122"/>
                <a:ea typeface="华文中宋" panose="02010600040101010101" charset="-122"/>
              </a:rPr>
              <a:t>分析了当时国内的</a:t>
            </a:r>
            <a:r>
              <a:rPr lang="zh-CN" altLang="en-US" sz="3200" b="1" dirty="0">
                <a:solidFill>
                  <a:srgbClr val="C00000"/>
                </a:solidFill>
                <a:latin typeface="华文中宋" panose="02010600040101010101" charset="-122"/>
                <a:ea typeface="华文中宋" panose="02010600040101010101" charset="-122"/>
              </a:rPr>
              <a:t>主要矛盾</a:t>
            </a:r>
            <a:endParaRPr lang="zh-CN" altLang="en-US" sz="3200" b="1" dirty="0">
              <a:solidFill>
                <a:schemeClr val="tx1"/>
              </a:solidFill>
              <a:latin typeface="华文中宋" panose="02010600040101010101" charset="-122"/>
              <a:ea typeface="华文中宋" panose="02010600040101010101" charset="-122"/>
            </a:endParaRPr>
          </a:p>
          <a:p>
            <a:r>
              <a:rPr lang="zh-CN" altLang="en-US" sz="3200" b="1" dirty="0">
                <a:solidFill>
                  <a:schemeClr val="tx1"/>
                </a:solidFill>
                <a:latin typeface="华文中宋" panose="02010600040101010101" charset="-122"/>
                <a:ea typeface="华文中宋" panose="02010600040101010101" charset="-122"/>
              </a:rPr>
              <a:t>指出党和人民的</a:t>
            </a:r>
            <a:r>
              <a:rPr lang="zh-CN" altLang="en-US" sz="3200" b="1" dirty="0">
                <a:solidFill>
                  <a:srgbClr val="C00000"/>
                </a:solidFill>
                <a:latin typeface="华文中宋" panose="02010600040101010101" charset="-122"/>
                <a:ea typeface="华文中宋" panose="02010600040101010101" charset="-122"/>
              </a:rPr>
              <a:t>主要任务</a:t>
            </a:r>
            <a:endParaRPr lang="zh-CN" altLang="en-US" sz="3200" b="1" dirty="0">
              <a:solidFill>
                <a:srgbClr val="C00000"/>
              </a:solidFill>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0"/>
          <p:cNvGrpSpPr/>
          <p:nvPr/>
        </p:nvGrpSpPr>
        <p:grpSpPr bwMode="auto">
          <a:xfrm>
            <a:off x="126365" y="908050"/>
            <a:ext cx="4173855" cy="5227320"/>
            <a:chOff x="3897" y="1954"/>
            <a:chExt cx="1585" cy="1746"/>
          </a:xfrm>
        </p:grpSpPr>
        <p:pic>
          <p:nvPicPr>
            <p:cNvPr id="7" name="图片 1" descr="刘少奇.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04" y="1954"/>
              <a:ext cx="1485" cy="174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8" name="TextBox 4"/>
            <p:cNvSpPr txBox="1">
              <a:spLocks noChangeArrowheads="1"/>
            </p:cNvSpPr>
            <p:nvPr/>
          </p:nvSpPr>
          <p:spPr bwMode="auto">
            <a:xfrm>
              <a:off x="3897" y="1986"/>
              <a:ext cx="1585" cy="17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lang="zh-CN" altLang="en-US" sz="2800" b="1" dirty="0" smtClean="0">
                  <a:solidFill>
                    <a:srgbClr val="FFFFFF"/>
                  </a:solidFill>
                  <a:latin typeface="Times New Roman" panose="02020603050405020304" pitchFamily="18" charset="0"/>
                  <a:ea typeface="楷体_GB2312" pitchFamily="49" charset="-122"/>
                </a:rPr>
                <a:t>刘少奇做政治报告</a:t>
              </a:r>
              <a:endParaRPr lang="zh-CN" altLang="en-US" sz="2800" b="1" dirty="0" smtClean="0">
                <a:solidFill>
                  <a:srgbClr val="FFFFFF"/>
                </a:solidFill>
                <a:latin typeface="Times New Roman" panose="02020603050405020304" pitchFamily="18" charset="0"/>
                <a:ea typeface="楷体_GB2312" pitchFamily="49" charset="-122"/>
              </a:endParaRPr>
            </a:p>
          </p:txBody>
        </p:sp>
      </p:grpSp>
      <p:sp>
        <p:nvSpPr>
          <p:cNvPr id="8193" name="Text Box 2"/>
          <p:cNvSpPr txBox="1"/>
          <p:nvPr/>
        </p:nvSpPr>
        <p:spPr>
          <a:xfrm>
            <a:off x="4194810" y="454660"/>
            <a:ext cx="8232775" cy="583565"/>
          </a:xfrm>
          <a:prstGeom prst="rect">
            <a:avLst/>
          </a:prstGeom>
          <a:noFill/>
          <a:ln w="9525">
            <a:noFill/>
          </a:ln>
        </p:spPr>
        <p:txBody>
          <a:bodyPr anchor="t">
            <a:spAutoFit/>
          </a:bodyPr>
          <a:p>
            <a:pPr algn="ctr" eaLnBrk="0" hangingPunct="0">
              <a:spcBef>
                <a:spcPct val="50000"/>
              </a:spcBef>
            </a:pPr>
            <a:r>
              <a:rPr lang="zh-CN" altLang="en-US" sz="3200" b="1" dirty="0">
                <a:solidFill>
                  <a:schemeClr val="tx1"/>
                </a:solidFill>
                <a:latin typeface="华文中宋" panose="02010600040101010101" charset="-122"/>
                <a:ea typeface="华文中宋" panose="02010600040101010101" charset="-122"/>
              </a:rPr>
              <a:t>社会主义制度确立后国内的</a:t>
            </a:r>
            <a:r>
              <a:rPr lang="zh-CN" altLang="en-US" sz="3200" b="1" dirty="0">
                <a:solidFill>
                  <a:srgbClr val="C00000"/>
                </a:solidFill>
                <a:latin typeface="华文中宋" panose="02010600040101010101" charset="-122"/>
                <a:ea typeface="华文中宋" panose="02010600040101010101" charset="-122"/>
              </a:rPr>
              <a:t>主要矛盾</a:t>
            </a:r>
            <a:endParaRPr lang="zh-CN" altLang="en-US" sz="3200" b="1" dirty="0">
              <a:solidFill>
                <a:srgbClr val="C00000"/>
              </a:solidFill>
              <a:latin typeface="华文中宋" panose="02010600040101010101" charset="-122"/>
              <a:ea typeface="华文中宋" panose="02010600040101010101" charset="-122"/>
            </a:endParaRPr>
          </a:p>
        </p:txBody>
      </p:sp>
      <p:sp>
        <p:nvSpPr>
          <p:cNvPr id="5" name="文本框 4"/>
          <p:cNvSpPr txBox="1"/>
          <p:nvPr/>
        </p:nvSpPr>
        <p:spPr>
          <a:xfrm>
            <a:off x="8029575" y="2308225"/>
            <a:ext cx="1136650" cy="922020"/>
          </a:xfrm>
          <a:prstGeom prst="rect">
            <a:avLst/>
          </a:prstGeom>
          <a:noFill/>
        </p:spPr>
        <p:txBody>
          <a:bodyPr wrap="square" rtlCol="0">
            <a:spAutoFit/>
          </a:bodyPr>
          <a:p>
            <a:r>
              <a:rPr lang="en-US" altLang="zh-CN" sz="5400" b="1">
                <a:latin typeface="Times New Roman" panose="02020603050405020304" pitchFamily="18" charset="0"/>
                <a:cs typeface="Times New Roman" panose="02020603050405020304" pitchFamily="18" charset="0"/>
              </a:rPr>
              <a:t>VS</a:t>
            </a:r>
            <a:endParaRPr lang="en-US" altLang="zh-CN" sz="5400" b="1">
              <a:latin typeface="Times New Roman" panose="02020603050405020304" pitchFamily="18" charset="0"/>
              <a:cs typeface="Times New Roman" panose="02020603050405020304" pitchFamily="18" charset="0"/>
            </a:endParaRPr>
          </a:p>
        </p:txBody>
      </p:sp>
      <p:grpSp>
        <p:nvGrpSpPr>
          <p:cNvPr id="15" name="组合 14"/>
          <p:cNvGrpSpPr/>
          <p:nvPr/>
        </p:nvGrpSpPr>
        <p:grpSpPr>
          <a:xfrm>
            <a:off x="4530090" y="1415415"/>
            <a:ext cx="7332345" cy="1106805"/>
            <a:chOff x="7323" y="2229"/>
            <a:chExt cx="11547" cy="1743"/>
          </a:xfrm>
        </p:grpSpPr>
        <p:sp>
          <p:nvSpPr>
            <p:cNvPr id="11" name="文本框 10"/>
            <p:cNvSpPr txBox="1"/>
            <p:nvPr/>
          </p:nvSpPr>
          <p:spPr>
            <a:xfrm>
              <a:off x="7323" y="2229"/>
              <a:ext cx="5422" cy="1695"/>
            </a:xfrm>
            <a:prstGeom prst="rect">
              <a:avLst/>
            </a:prstGeom>
            <a:solidFill>
              <a:schemeClr val="accent4">
                <a:lumMod val="60000"/>
                <a:lumOff val="40000"/>
              </a:schemeClr>
            </a:solidFill>
          </p:spPr>
          <p:txBody>
            <a:bodyPr wrap="square" rtlCol="0">
              <a:spAutoFit/>
            </a:bodyPr>
            <a:p>
              <a:r>
                <a:rPr lang="zh-CN" altLang="en-US" sz="3200" b="1" dirty="0">
                  <a:latin typeface="华文中宋" panose="02010600040101010101" charset="-122"/>
                  <a:ea typeface="华文中宋" panose="02010600040101010101" charset="-122"/>
                  <a:sym typeface="+mn-ea"/>
                </a:rPr>
                <a:t>人民对于建立先进的工业国的要求</a:t>
              </a:r>
              <a:endParaRPr lang="zh-CN" altLang="en-US"/>
            </a:p>
          </p:txBody>
        </p:sp>
        <p:sp>
          <p:nvSpPr>
            <p:cNvPr id="12" name="文本框 11"/>
            <p:cNvSpPr txBox="1"/>
            <p:nvPr/>
          </p:nvSpPr>
          <p:spPr>
            <a:xfrm>
              <a:off x="14490" y="2278"/>
              <a:ext cx="4380" cy="1695"/>
            </a:xfrm>
            <a:prstGeom prst="rect">
              <a:avLst/>
            </a:prstGeom>
            <a:solidFill>
              <a:schemeClr val="accent4">
                <a:lumMod val="60000"/>
                <a:lumOff val="40000"/>
              </a:schemeClr>
            </a:solidFill>
          </p:spPr>
          <p:txBody>
            <a:bodyPr wrap="square" rtlCol="0">
              <a:spAutoFit/>
            </a:bodyPr>
            <a:p>
              <a:r>
                <a:rPr lang="zh-CN" altLang="en-US" sz="3200" b="1" dirty="0">
                  <a:latin typeface="华文中宋" panose="02010600040101010101" charset="-122"/>
                  <a:ea typeface="华文中宋" panose="02010600040101010101" charset="-122"/>
                  <a:sym typeface="+mn-ea"/>
                </a:rPr>
                <a:t>落后的农业国的现实</a:t>
              </a:r>
              <a:endParaRPr lang="zh-CN" altLang="en-US"/>
            </a:p>
          </p:txBody>
        </p:sp>
      </p:grpSp>
      <p:grpSp>
        <p:nvGrpSpPr>
          <p:cNvPr id="16" name="组合 15"/>
          <p:cNvGrpSpPr/>
          <p:nvPr/>
        </p:nvGrpSpPr>
        <p:grpSpPr>
          <a:xfrm>
            <a:off x="4530090" y="2890520"/>
            <a:ext cx="7602855" cy="1572895"/>
            <a:chOff x="7323" y="4552"/>
            <a:chExt cx="11973" cy="2477"/>
          </a:xfrm>
        </p:grpSpPr>
        <p:sp>
          <p:nvSpPr>
            <p:cNvPr id="13" name="文本框 12"/>
            <p:cNvSpPr txBox="1"/>
            <p:nvPr/>
          </p:nvSpPr>
          <p:spPr>
            <a:xfrm>
              <a:off x="7323" y="4552"/>
              <a:ext cx="5646" cy="1695"/>
            </a:xfrm>
            <a:prstGeom prst="rect">
              <a:avLst/>
            </a:prstGeom>
            <a:solidFill>
              <a:schemeClr val="accent2">
                <a:lumMod val="40000"/>
                <a:lumOff val="60000"/>
              </a:schemeClr>
            </a:solidFill>
          </p:spPr>
          <p:txBody>
            <a:bodyPr wrap="square" rtlCol="0">
              <a:spAutoFit/>
            </a:bodyPr>
            <a:p>
              <a:r>
                <a:rPr lang="zh-CN" altLang="en-US" sz="3200" b="1" dirty="0">
                  <a:latin typeface="华文中宋" panose="02010600040101010101" charset="-122"/>
                  <a:ea typeface="华文中宋" panose="02010600040101010101" charset="-122"/>
                  <a:sym typeface="+mn-ea"/>
                </a:rPr>
                <a:t>人民对于经济文化迅速发展的需要</a:t>
              </a:r>
              <a:endParaRPr lang="zh-CN" altLang="en-US"/>
            </a:p>
          </p:txBody>
        </p:sp>
        <p:sp>
          <p:nvSpPr>
            <p:cNvPr id="14" name="文本框 13"/>
            <p:cNvSpPr txBox="1"/>
            <p:nvPr/>
          </p:nvSpPr>
          <p:spPr>
            <a:xfrm>
              <a:off x="14490" y="4559"/>
              <a:ext cx="4806" cy="2470"/>
            </a:xfrm>
            <a:prstGeom prst="rect">
              <a:avLst/>
            </a:prstGeom>
            <a:solidFill>
              <a:schemeClr val="accent2">
                <a:lumMod val="40000"/>
                <a:lumOff val="60000"/>
              </a:schemeClr>
            </a:solidFill>
          </p:spPr>
          <p:txBody>
            <a:bodyPr wrap="square" rtlCol="0">
              <a:spAutoFit/>
            </a:bodyPr>
            <a:p>
              <a:r>
                <a:rPr lang="zh-CN" altLang="en-US" sz="3200" b="1" dirty="0">
                  <a:latin typeface="华文中宋" panose="02010600040101010101" charset="-122"/>
                  <a:ea typeface="华文中宋" panose="02010600040101010101" charset="-122"/>
                  <a:sym typeface="+mn-ea"/>
                </a:rPr>
                <a:t>当前经济文化不能满足人民需要的状况</a:t>
              </a:r>
              <a:endParaRPr lang="zh-CN" altLang="en-US"/>
            </a:p>
          </p:txBody>
        </p:sp>
      </p:grpSp>
      <p:sp>
        <p:nvSpPr>
          <p:cNvPr id="17" name="下箭头 16"/>
          <p:cNvSpPr/>
          <p:nvPr/>
        </p:nvSpPr>
        <p:spPr>
          <a:xfrm>
            <a:off x="8376285" y="4303395"/>
            <a:ext cx="507365" cy="612140"/>
          </a:xfrm>
          <a:prstGeom prst="down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TextBox 21"/>
          <p:cNvSpPr txBox="1"/>
          <p:nvPr/>
        </p:nvSpPr>
        <p:spPr>
          <a:xfrm>
            <a:off x="4495800" y="5021580"/>
            <a:ext cx="7830820" cy="1568450"/>
          </a:xfrm>
          <a:prstGeom prst="rect">
            <a:avLst/>
          </a:prstGeom>
          <a:noFill/>
        </p:spPr>
        <p:txBody>
          <a:bodyPr wrap="square" rtlCol="0">
            <a:spAutoFit/>
          </a:bodyPr>
          <a:p>
            <a:r>
              <a:rPr lang="zh-CN" altLang="en-US" sz="3200" b="1" dirty="0" smtClean="0">
                <a:latin typeface="华文中宋" panose="02010600040101010101" charset="-122"/>
                <a:ea typeface="华文中宋" panose="02010600040101010101" charset="-122"/>
              </a:rPr>
              <a:t>党和人民的</a:t>
            </a:r>
            <a:r>
              <a:rPr lang="zh-CN" altLang="en-US" sz="3200" b="1" dirty="0" smtClean="0">
                <a:solidFill>
                  <a:srgbClr val="C00000"/>
                </a:solidFill>
                <a:latin typeface="华文中宋" panose="02010600040101010101" charset="-122"/>
                <a:ea typeface="华文中宋" panose="02010600040101010101" charset="-122"/>
              </a:rPr>
              <a:t>主要任务</a:t>
            </a:r>
            <a:endParaRPr lang="zh-CN" altLang="en-US" sz="3200" b="1" dirty="0" smtClean="0">
              <a:solidFill>
                <a:srgbClr val="C00000"/>
              </a:solidFill>
              <a:latin typeface="华文中宋" panose="02010600040101010101" charset="-122"/>
              <a:ea typeface="华文中宋" panose="02010600040101010101" charset="-122"/>
            </a:endParaRPr>
          </a:p>
          <a:p>
            <a:r>
              <a:rPr lang="zh-CN" altLang="en-US" sz="3200" b="1" dirty="0" smtClean="0">
                <a:latin typeface="华文中宋" panose="02010600040101010101" charset="-122"/>
                <a:ea typeface="华文中宋" panose="02010600040101010101" charset="-122"/>
              </a:rPr>
              <a:t>是集中力量把我国尽快地从落后的农业国变为先进的</a:t>
            </a:r>
            <a:r>
              <a:rPr lang="zh-CN" altLang="en-US" sz="3200" b="1" dirty="0" smtClean="0">
                <a:solidFill>
                  <a:srgbClr val="C00000"/>
                </a:solidFill>
                <a:latin typeface="华文中宋" panose="02010600040101010101" charset="-122"/>
                <a:ea typeface="华文中宋" panose="02010600040101010101" charset="-122"/>
              </a:rPr>
              <a:t>工业国</a:t>
            </a:r>
            <a:endParaRPr lang="zh-CN" altLang="en-US" sz="3200" b="1" dirty="0">
              <a:latin typeface="华文中宋" panose="02010600040101010101" charset="-122"/>
              <a:ea typeface="华文中宋" panose="02010600040101010101" charset="-122"/>
            </a:endParaRPr>
          </a:p>
        </p:txBody>
      </p:sp>
      <p:sp>
        <p:nvSpPr>
          <p:cNvPr id="3" name="文本框 2"/>
          <p:cNvSpPr txBox="1"/>
          <p:nvPr/>
        </p:nvSpPr>
        <p:spPr>
          <a:xfrm>
            <a:off x="125730" y="5267325"/>
            <a:ext cx="3929380" cy="1076325"/>
          </a:xfrm>
          <a:prstGeom prst="rect">
            <a:avLst/>
          </a:prstGeom>
          <a:solidFill>
            <a:schemeClr val="accent1">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将经济发展放在首位</a:t>
            </a:r>
            <a:endParaRPr lang="zh-CN" altLang="en-US" sz="3200" b="1">
              <a:latin typeface="华文中宋" panose="02010600040101010101" charset="-122"/>
              <a:ea typeface="华文中宋" panose="02010600040101010101" charset="-122"/>
            </a:endParaRPr>
          </a:p>
          <a:p>
            <a:r>
              <a:rPr lang="zh-CN" altLang="en-US" sz="3200" b="1">
                <a:latin typeface="华文中宋" panose="02010600040101010101" charset="-122"/>
                <a:ea typeface="华文中宋" panose="02010600040101010101" charset="-122"/>
              </a:rPr>
              <a:t>制定任务符合国情</a:t>
            </a:r>
            <a:endParaRPr lang="zh-CN" altLang="en-US" sz="3200" b="1">
              <a:latin typeface="华文中宋" panose="02010600040101010101" charset="-122"/>
              <a:ea typeface="华文中宋" panose="02010600040101010101" charset="-122"/>
            </a:endParaRPr>
          </a:p>
        </p:txBody>
      </p:sp>
      <p:sp>
        <p:nvSpPr>
          <p:cNvPr id="4" name="上箭头 3"/>
          <p:cNvSpPr/>
          <p:nvPr/>
        </p:nvSpPr>
        <p:spPr>
          <a:xfrm>
            <a:off x="1705610" y="4406265"/>
            <a:ext cx="373380" cy="53276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125730" y="2644775"/>
            <a:ext cx="3929380" cy="1568450"/>
          </a:xfrm>
          <a:prstGeom prst="rect">
            <a:avLst/>
          </a:prstGeom>
          <a:solidFill>
            <a:schemeClr val="accent1">
              <a:lumMod val="40000"/>
              <a:lumOff val="60000"/>
            </a:schemeClr>
          </a:solidFill>
        </p:spPr>
        <p:txBody>
          <a:bodyPr wrap="square" rtlCol="0">
            <a:spAutoFit/>
          </a:bodyPr>
          <a:p>
            <a:r>
              <a:rPr lang="zh-CN" altLang="en-US" sz="3200" b="1">
                <a:latin typeface="华文中宋" panose="02010600040101010101" charset="-122"/>
                <a:ea typeface="华文中宋" panose="02010600040101010101" charset="-122"/>
              </a:rPr>
              <a:t>中共八大</a:t>
            </a:r>
            <a:endParaRPr lang="zh-CN" altLang="en-US" sz="3200" b="1">
              <a:latin typeface="华文中宋" panose="02010600040101010101" charset="-122"/>
              <a:ea typeface="华文中宋" panose="02010600040101010101" charset="-122"/>
            </a:endParaRPr>
          </a:p>
          <a:p>
            <a:r>
              <a:rPr lang="zh-CN" altLang="en-US" sz="3200" b="1">
                <a:latin typeface="华文中宋" panose="02010600040101010101" charset="-122"/>
                <a:ea typeface="华文中宋" panose="02010600040101010101" charset="-122"/>
              </a:rPr>
              <a:t>是探索社会主义建设道路的良好开端</a:t>
            </a:r>
            <a:endParaRPr lang="zh-CN" altLang="en-US" sz="3200" b="1">
              <a:latin typeface="华文中宋" panose="02010600040101010101" charset="-122"/>
              <a:ea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wipe(up)">
                                      <p:cBhvr>
                                        <p:cTn id="20" dur="500"/>
                                        <p:tgtEl>
                                          <p:spTgt spid="17"/>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up)">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xit" presetSubtype="4" fill="hold" nodeType="clickEffect">
                                  <p:stCondLst>
                                    <p:cond delay="0"/>
                                  </p:stCondLst>
                                  <p:childTnLst>
                                    <p:animEffect transition="out" filter="wipe(down)">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par>
                                <p:cTn id="29" presetID="2" presetClass="entr" presetSubtype="4"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additive="base">
                                        <p:cTn id="41" dur="500" fill="hold"/>
                                        <p:tgtEl>
                                          <p:spTgt spid="9"/>
                                        </p:tgtEl>
                                        <p:attrNameLst>
                                          <p:attrName>ppt_x</p:attrName>
                                        </p:attrNameLst>
                                      </p:cBhvr>
                                      <p:tavLst>
                                        <p:tav tm="0">
                                          <p:val>
                                            <p:strVal val="#ppt_x"/>
                                          </p:val>
                                        </p:tav>
                                        <p:tav tm="100000">
                                          <p:val>
                                            <p:strVal val="#ppt_x"/>
                                          </p:val>
                                        </p:tav>
                                      </p:tavLst>
                                    </p:anim>
                                    <p:anim calcmode="lin" valueType="num">
                                      <p:cBhvr additive="base">
                                        <p:cTn id="4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22" grpId="0"/>
      <p:bldP spid="17" grpId="0" bldLvl="0" animBg="1"/>
      <p:bldP spid="17" grpId="1" animBg="1"/>
      <p:bldP spid="3" grpId="0" animBg="1"/>
      <p:bldP spid="4" grpId="0" animBg="1"/>
      <p:bldP spid="4" grpId="1" animBg="1"/>
      <p:bldP spid="9" grpId="0" animBg="1"/>
      <p:bldP spid="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文本框 17"/>
          <p:cNvSpPr txBox="1"/>
          <p:nvPr/>
        </p:nvSpPr>
        <p:spPr>
          <a:xfrm>
            <a:off x="0" y="0"/>
            <a:ext cx="8319770" cy="583565"/>
          </a:xfrm>
          <a:prstGeom prst="rect">
            <a:avLst/>
          </a:prstGeom>
          <a:noFill/>
        </p:spPr>
        <p:txBody>
          <a:bodyPr wrap="square" rtlCol="0">
            <a:spAutoFit/>
          </a:bodyPr>
          <a:p>
            <a:r>
              <a:rPr lang="zh-CN" altLang="en-US" sz="3200" b="1">
                <a:latin typeface="华文中宋" panose="02010600040101010101" charset="-122"/>
                <a:ea typeface="华文中宋" panose="02010600040101010101" charset="-122"/>
                <a:cs typeface="华文中宋" panose="02010600040101010101" charset="-122"/>
              </a:rPr>
              <a:t>二、失误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大跃进</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和人民公社化运动</a:t>
            </a:r>
            <a:endParaRPr lang="zh-CN" altLang="en-US" sz="3200" b="1">
              <a:latin typeface="华文中宋" panose="02010600040101010101" charset="-122"/>
              <a:ea typeface="华文中宋" panose="02010600040101010101" charset="-122"/>
              <a:cs typeface="华文中宋" panose="02010600040101010101" charset="-122"/>
            </a:endParaRPr>
          </a:p>
        </p:txBody>
      </p:sp>
      <p:sp>
        <p:nvSpPr>
          <p:cNvPr id="19" name="矩形 18"/>
          <p:cNvSpPr/>
          <p:nvPr/>
        </p:nvSpPr>
        <p:spPr>
          <a:xfrm>
            <a:off x="0" y="583565"/>
            <a:ext cx="7480935" cy="762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400050" y="1631315"/>
            <a:ext cx="5351145" cy="521970"/>
          </a:xfrm>
          <a:prstGeom prst="rect">
            <a:avLst/>
          </a:prstGeom>
          <a:noFill/>
        </p:spPr>
        <p:txBody>
          <a:bodyPr wrap="square" rtlCol="0">
            <a:spAutoFit/>
          </a:bodyPr>
          <a:p>
            <a:r>
              <a:rPr lang="en-US" sz="2800" b="1" dirty="0">
                <a:solidFill>
                  <a:schemeClr val="tx1"/>
                </a:solidFill>
                <a:latin typeface="华文中宋" panose="02010600040101010101" charset="-122"/>
                <a:ea typeface="华文中宋" panose="02010600040101010101" charset="-122"/>
                <a:cs typeface="华文中宋" panose="02010600040101010101" charset="-122"/>
                <a:sym typeface="+mn-ea"/>
              </a:rPr>
              <a:t>1958</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sym typeface="+mn-ea"/>
              </a:rPr>
              <a:t>年  中共八大二次会议</a:t>
            </a:r>
            <a:endParaRPr lang="zh-CN" altLang="en-US" sz="2800" b="1" dirty="0">
              <a:solidFill>
                <a:schemeClr val="tx1"/>
              </a:solidFill>
              <a:latin typeface="华文中宋" panose="02010600040101010101" charset="-122"/>
              <a:ea typeface="华文中宋" panose="02010600040101010101" charset="-122"/>
              <a:cs typeface="华文中宋" panose="02010600040101010101" charset="-122"/>
              <a:sym typeface="+mn-ea"/>
            </a:endParaRPr>
          </a:p>
        </p:txBody>
      </p:sp>
      <p:sp>
        <p:nvSpPr>
          <p:cNvPr id="12291" name="矩形 35845"/>
          <p:cNvSpPr/>
          <p:nvPr/>
        </p:nvSpPr>
        <p:spPr>
          <a:xfrm>
            <a:off x="400050" y="2324100"/>
            <a:ext cx="5191760" cy="645160"/>
          </a:xfrm>
          <a:prstGeom prst="rect">
            <a:avLst/>
          </a:prstGeom>
          <a:solidFill>
            <a:schemeClr val="accent6">
              <a:lumMod val="40000"/>
              <a:lumOff val="60000"/>
            </a:schemeClr>
          </a:solidFill>
          <a:ln w="9525">
            <a:noFill/>
          </a:ln>
        </p:spPr>
        <p:txBody>
          <a:bodyPr wrap="none" anchor="t">
            <a:spAutoFit/>
          </a:bodyPr>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1.</a:t>
            </a:r>
            <a:r>
              <a:rPr lang="zh-CN" altLang="en-US" sz="3600" b="1" dirty="0">
                <a:latin typeface="华文中宋" panose="02010600040101010101" charset="-122"/>
                <a:ea typeface="华文中宋" panose="02010600040101010101" charset="-122"/>
                <a:cs typeface="华文中宋" panose="02010600040101010101" charset="-122"/>
              </a:rPr>
              <a:t>建设社会主义的总路线</a:t>
            </a:r>
            <a:endParaRPr lang="zh-CN" altLang="en-US" sz="3600" b="1" dirty="0">
              <a:latin typeface="华文中宋" panose="02010600040101010101" charset="-122"/>
              <a:ea typeface="华文中宋" panose="02010600040101010101" charset="-122"/>
              <a:cs typeface="华文中宋" panose="02010600040101010101" charset="-122"/>
            </a:endParaRPr>
          </a:p>
        </p:txBody>
      </p:sp>
      <p:pic>
        <p:nvPicPr>
          <p:cNvPr id="31" name="Picture 32" descr="u=143572068,2450911759&amp;fm=23&amp;gp=0"/>
          <p:cNvPicPr>
            <a:picLocks noChangeAspect="1" noChangeArrowheads="1"/>
          </p:cNvPicPr>
          <p:nvPr>
            <p:custDataLst>
              <p:tags r:id="rId1"/>
            </p:custDataLst>
          </p:nvPr>
        </p:nvPicPr>
        <p:blipFill>
          <a:blip r:embed="rId2"/>
          <a:srcRect/>
          <a:stretch>
            <a:fillRect/>
          </a:stretch>
        </p:blipFill>
        <p:spPr bwMode="auto">
          <a:xfrm>
            <a:off x="7127875" y="1045210"/>
            <a:ext cx="5064125" cy="3517900"/>
          </a:xfrm>
          <a:prstGeom prst="rect">
            <a:avLst/>
          </a:prstGeom>
          <a:ln>
            <a:noFill/>
          </a:ln>
          <a:effectLst/>
        </p:spPr>
      </p:pic>
      <p:sp>
        <p:nvSpPr>
          <p:cNvPr id="26" name="矩形 25"/>
          <p:cNvSpPr/>
          <p:nvPr/>
        </p:nvSpPr>
        <p:spPr>
          <a:xfrm>
            <a:off x="7127875" y="4740275"/>
            <a:ext cx="5064125" cy="1568450"/>
          </a:xfrm>
          <a:prstGeom prst="rect">
            <a:avLst/>
          </a:prstGeom>
        </p:spPr>
        <p:txBody>
          <a:bodyPr wrap="square">
            <a:spAutoFit/>
          </a:bodyPr>
          <a:p>
            <a:r>
              <a:rPr lang="zh-CN" altLang="en-US" sz="2400" b="1" dirty="0" smtClean="0">
                <a:latin typeface="华文中宋" panose="02010600040101010101" charset="-122"/>
                <a:ea typeface="华文中宋" panose="02010600040101010101" charset="-122"/>
                <a:cs typeface="华文中宋" panose="02010600040101010101" charset="-122"/>
              </a:rPr>
              <a:t>　　</a:t>
            </a:r>
            <a:r>
              <a:rPr lang="ja-JP" altLang="en-US" sz="2400" b="1" dirty="0" smtClean="0">
                <a:latin typeface="华文中宋" panose="02010600040101010101" charset="-122"/>
                <a:ea typeface="华文中宋" panose="02010600040101010101" charset="-122"/>
                <a:cs typeface="华文中宋" panose="02010600040101010101" charset="-122"/>
              </a:rPr>
              <a:t>会议</a:t>
            </a:r>
            <a:r>
              <a:rPr lang="zh-CN" altLang="en-US" sz="2400" b="1" dirty="0" smtClean="0">
                <a:latin typeface="华文中宋" panose="02010600040101010101" charset="-122"/>
                <a:ea typeface="华文中宋" panose="02010600040101010101" charset="-122"/>
                <a:cs typeface="华文中宋" panose="02010600040101010101" charset="-122"/>
              </a:rPr>
              <a:t>还号召１５年内赶超</a:t>
            </a:r>
            <a:r>
              <a:rPr lang="zh-CN" altLang="en-US" sz="2400" b="1" smtClean="0">
                <a:latin typeface="华文中宋" panose="02010600040101010101" charset="-122"/>
                <a:ea typeface="华文中宋" panose="02010600040101010101" charset="-122"/>
                <a:cs typeface="华文中宋" panose="02010600040101010101" charset="-122"/>
              </a:rPr>
              <a:t>英国，提出</a:t>
            </a:r>
            <a:r>
              <a:rPr lang="ja-JP" altLang="en-US" sz="2400" b="1" smtClean="0">
                <a:latin typeface="华文中宋" panose="02010600040101010101" charset="-122"/>
                <a:ea typeface="华文中宋" panose="02010600040101010101" charset="-122"/>
                <a:cs typeface="华文中宋" panose="02010600040101010101" charset="-122"/>
              </a:rPr>
              <a:t>苦干</a:t>
            </a:r>
            <a:r>
              <a:rPr lang="ja-JP" altLang="en-US" sz="2400" b="1" dirty="0" smtClean="0">
                <a:latin typeface="华文中宋" panose="02010600040101010101" charset="-122"/>
                <a:ea typeface="华文中宋" panose="02010600040101010101" charset="-122"/>
                <a:cs typeface="华文中宋" panose="02010600040101010101" charset="-122"/>
              </a:rPr>
              <a:t>三年</a:t>
            </a:r>
            <a:r>
              <a:rPr lang="en-US" altLang="ja-JP" sz="2400" b="1" dirty="0" smtClean="0">
                <a:latin typeface="华文中宋" panose="02010600040101010101" charset="-122"/>
                <a:ea typeface="华文中宋" panose="02010600040101010101" charset="-122"/>
                <a:cs typeface="华文中宋" panose="02010600040101010101" charset="-122"/>
              </a:rPr>
              <a:t>,</a:t>
            </a:r>
            <a:r>
              <a:rPr lang="ja-JP" altLang="en-US" sz="2400" b="1" dirty="0" smtClean="0">
                <a:latin typeface="华文中宋" panose="02010600040101010101" charset="-122"/>
                <a:ea typeface="华文中宋" panose="02010600040101010101" charset="-122"/>
                <a:cs typeface="华文中宋" panose="02010600040101010101" charset="-122"/>
              </a:rPr>
              <a:t>基本改变面貌等口号</a:t>
            </a:r>
            <a:r>
              <a:rPr lang="zh-CN" altLang="en-US" sz="2400" b="1" dirty="0" smtClean="0">
                <a:latin typeface="华文中宋" panose="02010600040101010101" charset="-122"/>
                <a:ea typeface="华文中宋" panose="02010600040101010101" charset="-122"/>
                <a:cs typeface="华文中宋" panose="02010600040101010101" charset="-122"/>
              </a:rPr>
              <a:t>，</a:t>
            </a:r>
            <a:r>
              <a:rPr lang="ja-JP" altLang="en-US" sz="2400" b="1" dirty="0" smtClean="0">
                <a:latin typeface="华文中宋" panose="02010600040101010101" charset="-122"/>
                <a:ea typeface="华文中宋" panose="02010600040101010101" charset="-122"/>
                <a:cs typeface="华文中宋" panose="02010600040101010101" charset="-122"/>
              </a:rPr>
              <a:t>表明</a:t>
            </a:r>
            <a:r>
              <a:rPr lang="zh-CN" altLang="en-US" sz="2400" b="1" dirty="0" smtClean="0">
                <a:latin typeface="华文中宋" panose="02010600040101010101" charset="-122"/>
                <a:ea typeface="华文中宋" panose="02010600040101010101" charset="-122"/>
                <a:cs typeface="华文中宋" panose="02010600040101010101" charset="-122"/>
              </a:rPr>
              <a:t>这</a:t>
            </a:r>
            <a:r>
              <a:rPr lang="ja-JP" altLang="en-US" sz="2400" b="1" dirty="0" smtClean="0">
                <a:latin typeface="华文中宋" panose="02010600040101010101" charset="-122"/>
                <a:ea typeface="华文中宋" panose="02010600040101010101" charset="-122"/>
                <a:cs typeface="华文中宋" panose="02010600040101010101" charset="-122"/>
              </a:rPr>
              <a:t>是一次全面发动“大跃进”的会议。</a:t>
            </a:r>
            <a:endParaRPr lang="ja-JP" altLang="en-US" sz="2400" b="1" dirty="0">
              <a:latin typeface="华文中宋" panose="02010600040101010101" charset="-122"/>
              <a:ea typeface="华文中宋" panose="02010600040101010101" charset="-122"/>
              <a:cs typeface="华文中宋" panose="02010600040101010101" charset="-122"/>
            </a:endParaRPr>
          </a:p>
        </p:txBody>
      </p:sp>
      <p:sp>
        <p:nvSpPr>
          <p:cNvPr id="6160" name="Rectangle 55"/>
          <p:cNvSpPr/>
          <p:nvPr/>
        </p:nvSpPr>
        <p:spPr>
          <a:xfrm>
            <a:off x="400050" y="3202940"/>
            <a:ext cx="6457950" cy="1076325"/>
          </a:xfrm>
          <a:prstGeom prst="rect">
            <a:avLst/>
          </a:prstGeom>
          <a:noFill/>
          <a:ln w="9525">
            <a:solidFill>
              <a:schemeClr val="accent6">
                <a:lumMod val="50000"/>
              </a:schemeClr>
            </a:solidFill>
          </a:ln>
        </p:spPr>
        <p:txBody>
          <a:bodyPr wrap="square" anchor="t">
            <a:spAutoFit/>
          </a:bodyPr>
          <a:p>
            <a:r>
              <a:rPr lang="zh-CN" altLang="en-US" sz="3200" b="1" dirty="0">
                <a:solidFill>
                  <a:srgbClr val="213314"/>
                </a:solidFill>
                <a:latin typeface="华文中宋" panose="02010600040101010101" charset="-122"/>
                <a:ea typeface="华文中宋" panose="02010600040101010101" charset="-122"/>
              </a:rPr>
              <a:t>鼓足干劲、力争上游、多快好省地建设社会主义</a:t>
            </a:r>
            <a:endParaRPr lang="zh-CN" altLang="en-US" sz="3200" b="1" dirty="0">
              <a:solidFill>
                <a:srgbClr val="213314"/>
              </a:solidFill>
              <a:latin typeface="华文中宋" panose="02010600040101010101" charset="-122"/>
              <a:ea typeface="华文中宋" panose="02010600040101010101" charset="-122"/>
            </a:endParaRPr>
          </a:p>
        </p:txBody>
      </p:sp>
      <p:sp>
        <p:nvSpPr>
          <p:cNvPr id="35846" name="文本框 8"/>
          <p:cNvSpPr txBox="1"/>
          <p:nvPr/>
        </p:nvSpPr>
        <p:spPr>
          <a:xfrm>
            <a:off x="400050" y="4563110"/>
            <a:ext cx="6876415" cy="1076325"/>
          </a:xfrm>
          <a:prstGeom prst="rect">
            <a:avLst/>
          </a:prstGeom>
          <a:noFill/>
          <a:ln w="9525">
            <a:noFill/>
          </a:ln>
        </p:spPr>
        <p:txBody>
          <a:bodyPr wrap="square" anchor="t">
            <a:spAutoFit/>
          </a:bodyPr>
          <a:p>
            <a:pPr eaLnBrk="0" hangingPunct="0"/>
            <a:r>
              <a:rPr lang="zh-CN" altLang="en-US" sz="3200" b="1" dirty="0">
                <a:latin typeface="华文中宋" panose="02010600040101010101" charset="-122"/>
                <a:ea typeface="华文中宋" panose="02010600040101010101" charset="-122"/>
                <a:cs typeface="华文中宋" panose="02010600040101010101" charset="-122"/>
              </a:rPr>
              <a:t>评价：</a:t>
            </a:r>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r>
              <a:rPr lang="zh-CN" altLang="en-US" sz="3200" b="1" dirty="0">
                <a:latin typeface="华文中宋" panose="02010600040101010101" charset="-122"/>
                <a:ea typeface="华文中宋" panose="02010600040101010101" charset="-122"/>
                <a:cs typeface="华文中宋" panose="02010600040101010101" charset="-122"/>
              </a:rPr>
              <a:t>片面强调“快”，</a:t>
            </a:r>
            <a:r>
              <a:rPr lang="zh-CN" altLang="en-US" sz="3200" b="1" dirty="0">
                <a:solidFill>
                  <a:srgbClr val="FF3300"/>
                </a:solidFill>
                <a:latin typeface="华文中宋" panose="02010600040101010101" charset="-122"/>
                <a:ea typeface="华文中宋" panose="02010600040101010101" charset="-122"/>
                <a:cs typeface="华文中宋" panose="02010600040101010101" charset="-122"/>
              </a:rPr>
              <a:t>忽视客观经济规律</a:t>
            </a:r>
            <a:endParaRPr lang="zh-CN" altLang="en-US" sz="3200" b="1" dirty="0">
              <a:solidFill>
                <a:srgbClr val="FF3300"/>
              </a:solidFill>
              <a:latin typeface="华文中宋" panose="02010600040101010101" charset="-122"/>
              <a:ea typeface="华文中宋" panose="02010600040101010101" charset="-122"/>
              <a:cs typeface="华文中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6160"/>
                                        </p:tgtEl>
                                        <p:attrNameLst>
                                          <p:attrName>style.visibility</p:attrName>
                                        </p:attrNameLst>
                                      </p:cBhvr>
                                      <p:to>
                                        <p:strVal val="visible"/>
                                      </p:to>
                                    </p:set>
                                    <p:animEffect transition="in" filter="wipe(up)">
                                      <p:cBhvr>
                                        <p:cTn id="15" dur="500"/>
                                        <p:tgtEl>
                                          <p:spTgt spid="6160"/>
                                        </p:tgtEl>
                                      </p:cBhvr>
                                    </p:animEffect>
                                  </p:childTnLst>
                                  <p:subTnLst>
                                    <p:audio>
                                      <p:cMediaNode>
                                        <p:cTn display="0" masterRel="sameClick">
                                          <p:stCondLst>
                                            <p:cond evt="begin" delay="0">
                                              <p:tn val="13"/>
                                            </p:cond>
                                          </p:stCondLst>
                                          <p:endCondLst>
                                            <p:cond evt="onStopAudio" delay="0">
                                              <p:tgtEl>
                                                <p:sldTgt/>
                                              </p:tgtEl>
                                            </p:cond>
                                          </p:endCondLst>
                                        </p:cTn>
                                        <p:tgtEl>
                                          <p:sndTgt r:embed="rId3" name="type.wav"/>
                                        </p:tgtEl>
                                      </p:cMediaNode>
                                    </p:audio>
                                  </p:subTnLst>
                                </p:cTn>
                              </p:par>
                              <p:par>
                                <p:cTn id="16" presetID="22" presetClass="entr" presetSubtype="1"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wipe(up)">
                                      <p:cBhvr>
                                        <p:cTn id="18" dur="500"/>
                                        <p:tgtEl>
                                          <p:spTgt spid="31"/>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up)">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58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291" grpId="0" bldLvl="0" animBg="1"/>
      <p:bldP spid="6160" grpId="0" bldLvl="0" animBg="1"/>
      <p:bldP spid="26" grpId="0"/>
      <p:bldP spid="35846" grpId="0"/>
      <p:bldP spid="35846" grpId="1"/>
    </p:bldLst>
  </p:timing>
</p:sld>
</file>

<file path=ppt/tags/tag1.xml><?xml version="1.0" encoding="utf-8"?>
<p:tagLst xmlns:p="http://schemas.openxmlformats.org/presentationml/2006/main">
  <p:tag name="REFSHAPE" val="613182764"/>
  <p:tag name="KSO_WM_UNIT_PLACING_PICTURE_USER_VIEWPORT" val="{&quot;height&quot;:3360.8409448818898,&quot;width&quot;:4837.5338582677168}"/>
</p:tagLst>
</file>

<file path=ppt/tags/tag2.xml><?xml version="1.0" encoding="utf-8"?>
<p:tagLst xmlns:p="http://schemas.openxmlformats.org/presentationml/2006/main">
  <p:tag name="KSO_WM_UNIT_TABLE_BEAUTIFY" val="smartTable{90bd463a-a27c-42f9-b84f-8b3a37ddcadf}"/>
</p:tagLst>
</file>

<file path=ppt/tags/tag3.xml><?xml version="1.0" encoding="utf-8"?>
<p:tagLst xmlns:p="http://schemas.openxmlformats.org/presentationml/2006/main">
  <p:tag name="KSO_WM_MEDIACOVER_FLAG" val="1"/>
  <p:tag name="KSO_WM_UNIT_MEDIACOVER_BTN_STATE" val="1"/>
  <p:tag name="KSO_WM_UNIT_MEDIACOVER_BTNRECT" val="6067*2816*690*690"/>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4.xml><?xml version="1.0" encoding="utf-8"?>
<p:tagLst xmlns:p="http://schemas.openxmlformats.org/presentationml/2006/main">
  <p:tag name="KSO_WM_UNIT_TABLE_BEAUTIFY" val="smartTable{779906be-5652-4584-9701-ee43bca0c34b}"/>
</p:tagLst>
</file>

<file path=ppt/tags/tag5.xml><?xml version="1.0" encoding="utf-8"?>
<p:tagLst xmlns:p="http://schemas.openxmlformats.org/presentationml/2006/main">
  <p:tag name="KSO_WM_MEDIACOVER_FLAG" val="1"/>
  <p:tag name="KSO_WM_UNIT_MEDIACOVER_BTN_STATE" val="1"/>
  <p:tag name="KSO_WM_UNIT_MEDIACOVER_BTNRECT" val="6405*3295*690*690"/>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6.xml><?xml version="1.0" encoding="utf-8"?>
<p:tagLst xmlns:p="http://schemas.openxmlformats.org/presentationml/2006/main">
  <p:tag name="KSO_WM_UNIT_TABLE_BEAUTIFY" val="smartTable{d7079b27-74a1-4497-bd64-c9fd1d5d317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4956</Words>
  <Application>WPS 演示</Application>
  <PresentationFormat>宽屏</PresentationFormat>
  <Paragraphs>652</Paragraphs>
  <Slides>42</Slides>
  <Notes>39</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42</vt:i4>
      </vt:variant>
    </vt:vector>
  </HeadingPairs>
  <TitlesOfParts>
    <vt:vector size="69" baseType="lpstr">
      <vt:lpstr>Arial</vt:lpstr>
      <vt:lpstr>宋体</vt:lpstr>
      <vt:lpstr>Wingdings</vt:lpstr>
      <vt:lpstr>黑体</vt:lpstr>
      <vt:lpstr>华文中宋</vt:lpstr>
      <vt:lpstr>Times New Roman</vt:lpstr>
      <vt:lpstr>楷体_GB2312</vt:lpstr>
      <vt:lpstr>新宋体</vt:lpstr>
      <vt:lpstr>华文隶书</vt:lpstr>
      <vt:lpstr>Calibri</vt:lpstr>
      <vt:lpstr>微软雅黑</vt:lpstr>
      <vt:lpstr>Arial Unicode MS</vt:lpstr>
      <vt:lpstr>Calibri Light</vt:lpstr>
      <vt:lpstr>等线</vt:lpstr>
      <vt:lpstr>Arial</vt:lpstr>
      <vt:lpstr>Tahoma</vt:lpstr>
      <vt:lpstr>华文细黑</vt:lpstr>
      <vt:lpstr>Calibri</vt:lpstr>
      <vt:lpstr>华文新魏</vt:lpstr>
      <vt:lpstr>迷你简超粗圆</vt:lpstr>
      <vt:lpstr>迷你简琥珀</vt:lpstr>
      <vt:lpstr>华文仿宋</vt:lpstr>
      <vt:lpstr>Malgun Gothic</vt:lpstr>
      <vt:lpstr>MS Reference Specialty</vt:lpstr>
      <vt:lpstr>楷体</vt:lpstr>
      <vt:lpstr>华文行楷</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萌萌站不起来</cp:lastModifiedBy>
  <cp:revision>204</cp:revision>
  <dcterms:created xsi:type="dcterms:W3CDTF">2017-03-03T07:55:00Z</dcterms:created>
  <dcterms:modified xsi:type="dcterms:W3CDTF">2020-02-14T15:15:44Z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